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9" r:id="rId2"/>
    <p:sldId id="262" r:id="rId3"/>
    <p:sldId id="289" r:id="rId4"/>
    <p:sldId id="284" r:id="rId5"/>
    <p:sldId id="285" r:id="rId6"/>
    <p:sldId id="286" r:id="rId7"/>
    <p:sldId id="295" r:id="rId8"/>
    <p:sldId id="290" r:id="rId9"/>
    <p:sldId id="291" r:id="rId10"/>
    <p:sldId id="292" r:id="rId11"/>
    <p:sldId id="293" r:id="rId12"/>
    <p:sldId id="294" r:id="rId13"/>
    <p:sldId id="287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صفحه آغازین" id="{779CC93D-E52E-4D84-901B-11D7331DD495}">
          <p14:sldIdLst>
            <p14:sldId id="259"/>
          </p14:sldIdLst>
        </p14:section>
        <p14:section name="Topic 1" id="{6D9936A3-3945-4757-BC8B-B5C252D8E036}">
          <p14:sldIdLst>
            <p14:sldId id="262"/>
            <p14:sldId id="289"/>
            <p14:sldId id="284"/>
            <p14:sldId id="285"/>
            <p14:sldId id="286"/>
            <p14:sldId id="295"/>
            <p14:sldId id="290"/>
            <p14:sldId id="291"/>
            <p14:sldId id="292"/>
            <p14:sldId id="293"/>
            <p14:sldId id="294"/>
            <p14:sldId id="287"/>
            <p14:sldId id="27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60093"/>
    <a:srgbClr val="0000CC"/>
    <a:srgbClr val="200981"/>
    <a:srgbClr val="FF33CC"/>
    <a:srgbClr val="4F81BD"/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826" autoAdjust="0"/>
    <p:restoredTop sz="93073" autoAdjust="0"/>
  </p:normalViewPr>
  <p:slideViewPr>
    <p:cSldViewPr>
      <p:cViewPr varScale="1">
        <p:scale>
          <a:sx n="85" d="100"/>
          <a:sy n="85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6438"/>
    </p:cViewPr>
  </p:sorterViewPr>
  <p:notesViewPr>
    <p:cSldViewPr>
      <p:cViewPr varScale="1">
        <p:scale>
          <a:sx n="70" d="100"/>
          <a:sy n="70" d="100"/>
        </p:scale>
        <p:origin x="-281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FDC75-7F73-4A4A-A77C-09AADF00E0EA}" type="datetimeFigureOut">
              <a:rPr lang="en-US" smtClean="0"/>
              <a:pPr/>
              <a:t>12/5/2016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226BF-1F13-42D3-80DC-373E7ADD1E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376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EF76B-3757-4A0B-AF93-28494465C1DD}" type="datetimeFigureOut">
              <a:rPr lang="en-US" smtClean="0"/>
              <a:pPr/>
              <a:t>12/5/2016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93FD4-8F83-4EF7-AC3F-0DC0388986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042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B Zar" pitchFamily="2" charset="-78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B Zar" pitchFamily="2" charset="-78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B Zar" pitchFamily="2" charset="-78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B Zar" pitchFamily="2" charset="-78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B Zar" pitchFamily="2" charset="-7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endParaRPr lang="en-US" sz="1400" dirty="0">
              <a:cs typeface="B Za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53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>
              <a:defRPr b="1" cap="small" baseline="0">
                <a:solidFill>
                  <a:srgbClr val="003300"/>
                </a:solidFill>
                <a:cs typeface="B Titr" pitchFamily="2" charset="-7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Georgia" pitchFamily="18" charset="0"/>
                <a:cs typeface="B Titr" pitchFamily="2" charset="-7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>
              <a:defRPr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r">
              <a:defRPr lang="en-US" dirty="0">
                <a:cs typeface="B Titr" pitchFamily="2" charset="-7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>
              <a:defRPr sz="3200">
                <a:latin typeface="+mn-lt"/>
                <a:cs typeface="B Zar" pitchFamily="2" charset="-78"/>
              </a:defRPr>
            </a:lvl1pPr>
            <a:lvl2pPr>
              <a:defRPr sz="2800">
                <a:latin typeface="+mn-lt"/>
                <a:cs typeface="B Zar" pitchFamily="2" charset="-78"/>
              </a:defRPr>
            </a:lvl2pPr>
            <a:lvl3pPr>
              <a:defRPr sz="2400">
                <a:latin typeface="+mn-lt"/>
                <a:cs typeface="B Zar" pitchFamily="2" charset="-78"/>
              </a:defRPr>
            </a:lvl3pPr>
            <a:lvl4pPr>
              <a:defRPr sz="2400">
                <a:latin typeface="+mn-lt"/>
                <a:cs typeface="B Zar" pitchFamily="2" charset="-78"/>
              </a:defRPr>
            </a:lvl4pPr>
            <a:lvl5pPr>
              <a:defRPr sz="2400">
                <a:latin typeface="+mn-lt"/>
                <a:cs typeface="B Zar" pitchFamily="2" charset="-78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rtl="1"/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/>
              <a:t>فناوری اطلاعات در مدیریت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rm copy.jpg"/>
          <p:cNvPicPr/>
          <p:nvPr userDrawn="1"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432" y="152400"/>
            <a:ext cx="1635574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spd="slow">
    <p:wipe dir="d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1" eaLnBrk="1" latinLnBrk="0" hangingPunct="1">
        <a:spcBef>
          <a:spcPct val="0"/>
        </a:spcBef>
        <a:buNone/>
        <a:defRPr lang="en-US" sz="4400" kern="120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#_ENREF_9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#_ENREF_2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600200" y="1806352"/>
            <a:ext cx="7391400" cy="223224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sz="5000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کتابخانه </a:t>
            </a:r>
            <a:r>
              <a:rPr lang="fa-IR" sz="50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دیجیتالی: </a:t>
            </a:r>
            <a:r>
              <a:rPr lang="fa-IR" sz="5000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سیستم، سازمان، یا نهاد؟</a:t>
            </a:r>
            <a:endParaRPr lang="fa-IR" sz="36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4" descr="arm copy.jpg"/>
          <p:cNvPicPr/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1000" y="5105400"/>
            <a:ext cx="1635574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733800" y="3962400"/>
            <a:ext cx="5187064" cy="12192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b="1" dirty="0"/>
              <a:t>حمیدرضا مختاری </a:t>
            </a:r>
            <a:r>
              <a:rPr lang="fa-IR" b="1" dirty="0" smtClean="0"/>
              <a:t>اسکی</a:t>
            </a:r>
          </a:p>
          <a:p>
            <a:r>
              <a:rPr lang="fa-IR" dirty="0" smtClean="0">
                <a:cs typeface="B Zar" pitchFamily="2" charset="-78"/>
              </a:rPr>
              <a:t>دانشجوی دکتری علم اطلاعات و دانش‌شناسی</a:t>
            </a:r>
          </a:p>
          <a:p>
            <a:pPr algn="l" rtl="0"/>
            <a:r>
              <a:rPr lang="en-US" b="1" dirty="0" smtClean="0"/>
              <a:t> </a:t>
            </a:r>
            <a:r>
              <a:rPr lang="en-US" dirty="0" smtClean="0">
                <a:solidFill>
                  <a:srgbClr val="0000CC"/>
                </a:solidFill>
              </a:rPr>
              <a:t>mokhtari@students.irandoc.ac.ir </a:t>
            </a:r>
            <a:endParaRPr lang="en-US" dirty="0">
              <a:solidFill>
                <a:srgbClr val="0000CC"/>
              </a:solidFill>
            </a:endParaRPr>
          </a:p>
          <a:p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چارچوب 5اس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شیء </a:t>
            </a:r>
            <a:r>
              <a:rPr lang="fa-IR" dirty="0"/>
              <a:t>دیجیتال : "از نظر رسمی، شیء دیجیتال نوعی از داده است که دارای دو عنصر داده و فراداده‌ی کلیدی باشد" (</a:t>
            </a:r>
            <a:r>
              <a:rPr lang="en-US" dirty="0"/>
              <a:t>Kahn and </a:t>
            </a:r>
            <a:r>
              <a:rPr lang="en-US" dirty="0" err="1"/>
              <a:t>Wilensky</a:t>
            </a:r>
            <a:r>
              <a:rPr lang="en-US" dirty="0"/>
              <a:t> 2006). </a:t>
            </a:r>
            <a:endParaRPr lang="fa-IR" dirty="0" smtClean="0"/>
          </a:p>
          <a:p>
            <a:r>
              <a:rPr lang="fa-IR" dirty="0" smtClean="0"/>
              <a:t>فراداده </a:t>
            </a:r>
            <a:r>
              <a:rPr lang="fa-IR" dirty="0"/>
              <a:t>: داده‌هایی که به توصیف داده‌های دیگر می‌پردازند و به عبارت دیگر داده‌هایی درباره داده‌هاست. در تصویر یک دستگیره نماینده فراداده محسوب مي‌شود</a:t>
            </a:r>
            <a:r>
              <a:rPr lang="fa-IR" dirty="0" smtClean="0"/>
              <a:t>.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22101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چارچوب 5اس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مجموعه‌ها </a:t>
            </a:r>
            <a:r>
              <a:rPr lang="fa-IR" dirty="0"/>
              <a:t>: این مفهوم دربردارنده‌ي دو مفهوم دیگر اشیاء دیجیتال و متخصصین مجموعه‌سازی است. بی تردید وجود فقط یک شیء دیجیتال در کتابخانه خیلی معنی دار نیست، بنابراین، مجموعه‌ها از تعدادی شیءهای دیجیتال تشکیل میشوند</a:t>
            </a:r>
          </a:p>
          <a:p>
            <a:r>
              <a:rPr lang="fa-IR" dirty="0" smtClean="0"/>
              <a:t>فهرست‌ها </a:t>
            </a:r>
            <a:r>
              <a:rPr lang="fa-IR" dirty="0"/>
              <a:t>: فهرست‌ها دارای رکوردهای فراداده‌ها هستند که خود به‌یک شیء دیجیتال متصل مي‌شود. در اینجا هم، مفهوم متخصص سازماندهی اطلاعات در فهرست‌ها نهان است</a:t>
            </a:r>
            <a:r>
              <a:rPr lang="fa-IR" dirty="0" smtClean="0"/>
              <a:t>.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41840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چارچوب 5اس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a-IR" dirty="0" smtClean="0"/>
              <a:t>مخزن </a:t>
            </a:r>
            <a:r>
              <a:rPr lang="fa-IR" dirty="0"/>
              <a:t>: دارای معانی زیاد و بسیار متفاوت است. مقصود از مخزن در اینجا "یک سیستم ذخیره‌سازی دارای دسترسی به شبکه است که در آن اشیاء دیجیتال برای دسترسی یا بازیابی بعدی نگهداری میشوند". </a:t>
            </a:r>
          </a:p>
          <a:p>
            <a:r>
              <a:rPr lang="fa-IR" dirty="0" smtClean="0"/>
              <a:t>آرشیو </a:t>
            </a:r>
            <a:r>
              <a:rPr lang="fa-IR" dirty="0"/>
              <a:t>: به جهاتی مترادف مخزن است با این تفاوت که در آرشیو تاکید بیشتر بر حفاظت و نگهداری از منابع است حال آنکه در مخزن تمرکز کار بر دسترس‌پذیری است. </a:t>
            </a:r>
          </a:p>
          <a:p>
            <a:r>
              <a:rPr lang="fa-IR" dirty="0" smtClean="0"/>
              <a:t>خدمات </a:t>
            </a:r>
            <a:r>
              <a:rPr lang="fa-IR" dirty="0"/>
              <a:t>: همچون کتابخانه‌ها که نهادهایی خدمت‌گرا هستند انتظار میرود که کتابخانه‌های دیجیتال خدمات موثری را به صورت مبتنی بر وب ارائه دهند. </a:t>
            </a:r>
          </a:p>
          <a:p>
            <a:r>
              <a:rPr lang="fa-IR" dirty="0" smtClean="0"/>
              <a:t>یکپارچگی </a:t>
            </a:r>
            <a:r>
              <a:rPr lang="fa-IR" dirty="0"/>
              <a:t>: چند خدمت می‌توانند به صورت یکپارچه درآیند به گونه‌ای که به صورت یک کل واحد عمل کنند.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45445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a-IR" dirty="0"/>
              <a:t>تحلیل </a:t>
            </a:r>
            <a:r>
              <a:rPr lang="fa-IR" dirty="0" smtClean="0"/>
              <a:t>مدل‌های </a:t>
            </a:r>
            <a:r>
              <a:rPr lang="fa-IR" dirty="0"/>
              <a:t>چیستی کتابخانه </a:t>
            </a:r>
            <a:r>
              <a:rPr lang="fa-IR" dirty="0" smtClean="0"/>
              <a:t>دیجیتالی </a:t>
            </a:r>
            <a:r>
              <a:rPr lang="fa-IR" dirty="0"/>
              <a:t>از منظر مفاهیم سیستم، سازمان و نهاد</a:t>
            </a:r>
            <a:r>
              <a:rPr lang="fa-IR" dirty="0" smtClean="0"/>
              <a:t>؛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کتابخانه دیجیتالی به عنوان سیستم</a:t>
            </a:r>
          </a:p>
          <a:p>
            <a:endParaRPr lang="fa-IR" dirty="0"/>
          </a:p>
          <a:p>
            <a:r>
              <a:rPr lang="fa-IR" dirty="0" smtClean="0"/>
              <a:t>کتابخانه دیجیتالی به عنوان سازمان</a:t>
            </a:r>
          </a:p>
          <a:p>
            <a:endParaRPr lang="fa-IR" dirty="0"/>
          </a:p>
          <a:p>
            <a:r>
              <a:rPr lang="fa-IR" dirty="0" smtClean="0"/>
              <a:t>کتابخانه دیجیتالی به عنوان نهاد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256749"/>
      </p:ext>
    </p:extLst>
  </p:cSld>
  <p:clrMapOvr>
    <a:masterClrMapping/>
  </p:clrMapOvr>
  <p:transition spd="slow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10668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2400" y="1600200"/>
            <a:ext cx="8610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fa-IR" sz="6000" dirty="0" smtClean="0">
                <a:solidFill>
                  <a:srgbClr val="D60093"/>
                </a:solidFill>
                <a:latin typeface="IranNastaliq" pitchFamily="18" charset="0"/>
                <a:cs typeface="IranNastaliq" pitchFamily="18" charset="0"/>
              </a:rPr>
              <a:t>شب تاریک و بیم موج و گردابی چنین  هائل</a:t>
            </a:r>
          </a:p>
          <a:p>
            <a:pPr algn="r">
              <a:lnSpc>
                <a:spcPct val="200000"/>
              </a:lnSpc>
            </a:pPr>
            <a:r>
              <a:rPr lang="fa-IR" sz="6000" dirty="0" smtClean="0">
                <a:solidFill>
                  <a:srgbClr val="D60093"/>
                </a:solidFill>
                <a:latin typeface="IranNastaliq" pitchFamily="18" charset="0"/>
                <a:cs typeface="IranNastaliq" pitchFamily="18" charset="0"/>
              </a:rPr>
              <a:t>	                                                                                                                                کجا دانند حال ما سبکباران ساحل‌ها</a:t>
            </a:r>
            <a:endParaRPr lang="en-US" sz="6000" dirty="0">
              <a:solidFill>
                <a:srgbClr val="D60093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4915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فهرست مطالب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a-IR" dirty="0"/>
              <a:t>نگاهی به تاریخچه کتابخانه در گذر زمان؛</a:t>
            </a:r>
            <a:endParaRPr lang="en-US" dirty="0"/>
          </a:p>
          <a:p>
            <a:pPr lvl="0"/>
            <a:r>
              <a:rPr lang="fa-IR" dirty="0"/>
              <a:t>بررسی مفهوم‌های سیستم، سازمان و نهاد؛</a:t>
            </a:r>
            <a:endParaRPr lang="en-US" dirty="0"/>
          </a:p>
          <a:p>
            <a:pPr lvl="0"/>
            <a:r>
              <a:rPr lang="fa-IR" dirty="0"/>
              <a:t>معرفی مدل‌های چیستی کتابخانه </a:t>
            </a:r>
            <a:r>
              <a:rPr lang="fa-IR" dirty="0" smtClean="0"/>
              <a:t>دیجیتالی: </a:t>
            </a:r>
            <a:r>
              <a:rPr lang="en-US" dirty="0"/>
              <a:t>DLF</a:t>
            </a:r>
            <a:r>
              <a:rPr lang="fa-IR" dirty="0"/>
              <a:t>، </a:t>
            </a:r>
            <a:r>
              <a:rPr lang="en-US" dirty="0"/>
              <a:t>DELOS</a:t>
            </a:r>
            <a:r>
              <a:rPr lang="fa-IR" dirty="0"/>
              <a:t>، و </a:t>
            </a:r>
            <a:r>
              <a:rPr lang="en-US" dirty="0"/>
              <a:t>5S</a:t>
            </a:r>
            <a:r>
              <a:rPr lang="fa-IR" dirty="0"/>
              <a:t>؛</a:t>
            </a:r>
            <a:endParaRPr lang="en-US" dirty="0"/>
          </a:p>
          <a:p>
            <a:pPr lvl="0"/>
            <a:r>
              <a:rPr lang="fa-IR" dirty="0"/>
              <a:t>تحلیل </a:t>
            </a:r>
            <a:r>
              <a:rPr lang="fa-IR" dirty="0" smtClean="0"/>
              <a:t>مدل‌های </a:t>
            </a:r>
            <a:r>
              <a:rPr lang="fa-IR" dirty="0"/>
              <a:t>چیستی کتابخانه </a:t>
            </a:r>
            <a:r>
              <a:rPr lang="fa-IR" dirty="0" smtClean="0"/>
              <a:t>دیجیتالی </a:t>
            </a:r>
            <a:r>
              <a:rPr lang="fa-IR" dirty="0"/>
              <a:t>از منظر مفاهیم سیستم، سازمان و نهاد</a:t>
            </a:r>
            <a:r>
              <a:rPr lang="fa-IR" dirty="0" smtClean="0"/>
              <a:t>؛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45477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fa-IR" sz="3600" dirty="0" smtClean="0">
                <a:solidFill>
                  <a:srgbClr val="FF0000"/>
                </a:solidFill>
                <a:cs typeface="B Titr" pitchFamily="2" charset="-78"/>
              </a:rPr>
              <a:t>نهاد کتابخانه</a:t>
            </a:r>
            <a:endParaRPr lang="fa-IR" sz="3600" dirty="0">
              <a:solidFill>
                <a:srgbClr val="FF0000"/>
              </a:solidFill>
              <a:cs typeface="B Titr" pitchFamily="2" charset="-78"/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fa-IR" sz="2400" dirty="0" smtClean="0">
                <a:cs typeface="B Zar" pitchFamily="2" charset="-78"/>
              </a:rPr>
              <a:t>کتابخانه نهادی اجتماعی است که در طی گذر زمان به فراخور نیازهای مردمان دگردیسی یافته و در طی هزاران سال خود را حفظ کرده‌است. </a:t>
            </a:r>
            <a:endParaRPr lang="fa-IR" sz="2400" dirty="0">
              <a:cs typeface="B Za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323356"/>
      </p:ext>
    </p:extLst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a-IR" dirty="0"/>
              <a:t>نگاهی به تاریخچه کتابخانه در گذر زمان</a:t>
            </a:r>
            <a:r>
              <a:rPr lang="fa-IR" dirty="0" smtClean="0"/>
              <a:t>؛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عهد پیشا ـ دیجیتالی</a:t>
            </a:r>
          </a:p>
          <a:p>
            <a:r>
              <a:rPr lang="fa-IR" dirty="0" smtClean="0"/>
              <a:t>عهد پسا ـ دیجیتالی</a:t>
            </a:r>
          </a:p>
          <a:p>
            <a:r>
              <a:rPr lang="fa-IR" dirty="0" smtClean="0"/>
              <a:t>از تخیل تا علم؛ از علم تا فناوری</a:t>
            </a:r>
          </a:p>
          <a:p>
            <a:r>
              <a:rPr lang="fa-IR" dirty="0" smtClean="0"/>
              <a:t>دهه 1990 و بنیاد ملی علوم آمریکا</a:t>
            </a:r>
          </a:p>
          <a:p>
            <a:r>
              <a:rPr lang="fa-IR" dirty="0" smtClean="0"/>
              <a:t>طرح تکفا: آغازی نافرجام</a:t>
            </a:r>
            <a:endParaRPr lang="fa-IR" dirty="0"/>
          </a:p>
          <a:p>
            <a:r>
              <a:rPr lang="fa-IR" dirty="0" smtClean="0"/>
              <a:t>کتابخانه دیجیتالی در ایران: تبلیغات یا خدمات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263651"/>
      </p:ext>
    </p:extLst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a-IR" dirty="0"/>
              <a:t>بررسی مفهوم‌های سیستم، سازمان و نهاد</a:t>
            </a:r>
            <a:r>
              <a:rPr lang="fa-IR" dirty="0" smtClean="0"/>
              <a:t>؛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مفهوم سیستم: </a:t>
            </a:r>
          </a:p>
          <a:p>
            <a:endParaRPr lang="fa-IR" dirty="0"/>
          </a:p>
          <a:p>
            <a:r>
              <a:rPr lang="fa-IR" dirty="0" smtClean="0"/>
              <a:t>سازمان: </a:t>
            </a:r>
          </a:p>
          <a:p>
            <a:endParaRPr lang="fa-IR" dirty="0"/>
          </a:p>
          <a:p>
            <a:r>
              <a:rPr lang="fa-IR" dirty="0" smtClean="0">
                <a:solidFill>
                  <a:srgbClr val="C00000"/>
                </a:solidFill>
              </a:rPr>
              <a:t> نهادها از عناصر مقرراتی، هنجاری، و فرهنگی ـ شناختی تشکیل می‌شوند که به همراه فعالیت‌ها و منابع دیگر، ثبات و معنا را به زندگی اجتماعی می‌بخشند. 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950557"/>
      </p:ext>
    </p:extLst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a-IR" dirty="0"/>
              <a:t>معرفی مدل‌های چیستی کتابخانه </a:t>
            </a:r>
            <a:r>
              <a:rPr lang="fa-IR" dirty="0" smtClean="0"/>
              <a:t>دیجیتالی: </a:t>
            </a:r>
            <a:r>
              <a:rPr lang="en-US" dirty="0"/>
              <a:t>DLF</a:t>
            </a:r>
            <a:r>
              <a:rPr lang="fa-IR" dirty="0"/>
              <a:t>، </a:t>
            </a:r>
            <a:r>
              <a:rPr lang="en-US" dirty="0"/>
              <a:t>DELOS</a:t>
            </a:r>
            <a:r>
              <a:rPr lang="fa-IR" dirty="0"/>
              <a:t>، و </a:t>
            </a:r>
            <a:r>
              <a:rPr lang="en-US" dirty="0" smtClean="0"/>
              <a:t>	</a:t>
            </a:r>
            <a:r>
              <a:rPr lang="fa-IR" dirty="0" smtClean="0"/>
              <a:t>؛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i="1" dirty="0">
                <a:solidFill>
                  <a:srgbClr val="C00000"/>
                </a:solidFill>
              </a:rPr>
              <a:t>"کتابخانه‌های دیجیتال نهادهایی‌اند که منابع، از جمله نیروی متخصص را برای مجموعه‌سازی، سازماندهی، دسترس‌پذیری، تفسیر، توزیع، نگهداری و تضمین ماندگاری مجموعه‌های آثار دیجیتال در طی زمان به گونه‌ای تامین مي‌كنند که به صورت اقتصادی و فوری در دسترس جامعه‌یا جوامع مشخص قرار گیرند" (</a:t>
            </a:r>
            <a:r>
              <a:rPr lang="en-US" i="1" dirty="0">
                <a:solidFill>
                  <a:srgbClr val="C00000"/>
                </a:solidFill>
                <a:hlinkClick r:id="rId2" action="ppaction://hlinkfile" tooltip="Waters, 1998 #114"/>
              </a:rPr>
              <a:t>Waters 1998</a:t>
            </a:r>
            <a:r>
              <a:rPr lang="fa-IR" i="1" dirty="0">
                <a:solidFill>
                  <a:srgbClr val="C00000"/>
                </a:solidFill>
              </a:rPr>
              <a:t>).</a:t>
            </a:r>
            <a:endParaRPr lang="en-US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953616"/>
      </p:ext>
    </p:extLst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مدل دلوس (</a:t>
            </a:r>
            <a:r>
              <a:rPr lang="en-US" dirty="0" smtClean="0"/>
              <a:t>DELOS</a:t>
            </a:r>
            <a:r>
              <a:rPr lang="fa-IR" dirty="0" smtClean="0"/>
              <a:t>)</a:t>
            </a:r>
            <a:endParaRPr lang="fa-I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0"/>
            <a:ext cx="8801100" cy="4114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877839"/>
      </p:ext>
    </p:extLst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" t="2042" b="5950"/>
          <a:stretch/>
        </p:blipFill>
        <p:spPr bwMode="auto">
          <a:xfrm>
            <a:off x="609600" y="1524000"/>
            <a:ext cx="8077200" cy="4800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66403533"/>
      </p:ext>
    </p:extLst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چارچوب 5اس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/>
              <a:t>براساس این مدل، کتابخانه‌های دیجیتال سیستم های پیچیده‌ای هستند که (</a:t>
            </a:r>
            <a:r>
              <a:rPr lang="en-US" dirty="0">
                <a:hlinkClick r:id="rId2" action="ppaction://hlinkfile" tooltip="Fox, 2012 #111"/>
              </a:rPr>
              <a:t>Fox, </a:t>
            </a:r>
            <a:r>
              <a:rPr lang="en-US" dirty="0" err="1">
                <a:hlinkClick r:id="rId2" action="ppaction://hlinkfile" tooltip="Fox, 2012 #111"/>
              </a:rPr>
              <a:t>Gonçalves</a:t>
            </a:r>
            <a:r>
              <a:rPr lang="en-US" dirty="0">
                <a:hlinkClick r:id="rId2" action="ppaction://hlinkfile" tooltip="Fox, 2012 #111"/>
              </a:rPr>
              <a:t>, and </a:t>
            </a:r>
            <a:r>
              <a:rPr lang="en-US" dirty="0" err="1">
                <a:hlinkClick r:id="rId2" action="ppaction://hlinkfile" tooltip="Fox, 2012 #111"/>
              </a:rPr>
              <a:t>Shen</a:t>
            </a:r>
            <a:r>
              <a:rPr lang="en-US" dirty="0">
                <a:hlinkClick r:id="rId2" action="ppaction://hlinkfile" tooltip="Fox, 2012 #111"/>
              </a:rPr>
              <a:t> 2012</a:t>
            </a:r>
            <a:r>
              <a:rPr lang="fa-IR" dirty="0"/>
              <a:t>):</a:t>
            </a:r>
            <a:endParaRPr lang="en-US" dirty="0"/>
          </a:p>
          <a:p>
            <a:pPr lvl="0"/>
            <a:r>
              <a:rPr lang="fa-IR" dirty="0"/>
              <a:t>به تامین نیازهای اطلاعاتی کاربران کمک مي‌كنند (جوامع)؛</a:t>
            </a:r>
            <a:endParaRPr lang="en-US" dirty="0"/>
          </a:p>
          <a:p>
            <a:pPr lvl="0"/>
            <a:r>
              <a:rPr lang="fa-IR" dirty="0"/>
              <a:t>خدمات اطلاعاتی را فراهم می‌آورند (سناریوها)؛</a:t>
            </a:r>
            <a:endParaRPr lang="en-US" dirty="0"/>
          </a:p>
          <a:p>
            <a:pPr lvl="0"/>
            <a:r>
              <a:rPr lang="fa-IR" dirty="0"/>
              <a:t>اطلاعات را به شیوه‌های مفیدی عرضه مي‌كنند (فضاها)؛</a:t>
            </a:r>
            <a:endParaRPr lang="en-US" dirty="0"/>
          </a:p>
          <a:p>
            <a:pPr lvl="0"/>
            <a:r>
              <a:rPr lang="fa-IR" dirty="0"/>
              <a:t>اطلاعات را به روشهای مفیدی سازماندهی مي‌كنند (ساختارها)؛</a:t>
            </a:r>
            <a:endParaRPr lang="en-US" dirty="0"/>
          </a:p>
          <a:p>
            <a:pPr lvl="0"/>
            <a:r>
              <a:rPr lang="fa-IR" dirty="0"/>
              <a:t>اطلاعات را به کاربران منتقل مي‌كنند (جریان ها).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8559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heme/theme1.xml><?xml version="1.0" encoding="utf-8"?>
<a:theme xmlns:a="http://schemas.openxmlformats.org/drawingml/2006/main" name="Trai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616</Words>
  <Application>Microsoft Office PowerPoint</Application>
  <PresentationFormat>On-screen Show (4:3)</PresentationFormat>
  <Paragraphs>67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Training</vt:lpstr>
      <vt:lpstr>کتابخانه دیجیتالی: سیستم، سازمان، یا نهاد؟</vt:lpstr>
      <vt:lpstr>فهرست مطالب</vt:lpstr>
      <vt:lpstr>نهاد کتابخانه</vt:lpstr>
      <vt:lpstr>نگاهی به تاریخچه کتابخانه در گذر زمان؛</vt:lpstr>
      <vt:lpstr>بررسی مفهوم‌های سیستم، سازمان و نهاد؛</vt:lpstr>
      <vt:lpstr>معرفی مدل‌های چیستی کتابخانه دیجیتالی: DLF، DELOS، و  ؛</vt:lpstr>
      <vt:lpstr>مدل دلوس (DELOS)</vt:lpstr>
      <vt:lpstr>PowerPoint Presentation</vt:lpstr>
      <vt:lpstr>چارچوب 5اس</vt:lpstr>
      <vt:lpstr>چارچوب 5اس</vt:lpstr>
      <vt:lpstr>چارچوب 5اس</vt:lpstr>
      <vt:lpstr>چارچوب 5اس</vt:lpstr>
      <vt:lpstr>تحلیل مدل‌های چیستی کتابخانه دیجیتالی از منظر مفاهیم سیستم، سازمان و نهاد؛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2012-01-29T18:03:18Z</dcterms:created>
  <dcterms:modified xsi:type="dcterms:W3CDTF">2016-12-05T05:34:02Z</dcterms:modified>
</cp:coreProperties>
</file>