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removePersonalInfoOnSave="1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9" r:id="rId2"/>
    <p:sldId id="260" r:id="rId3"/>
    <p:sldId id="262" r:id="rId4"/>
    <p:sldId id="261" r:id="rId5"/>
    <p:sldId id="266" r:id="rId6"/>
    <p:sldId id="265" r:id="rId7"/>
    <p:sldId id="267" r:id="rId8"/>
    <p:sldId id="269" r:id="rId9"/>
    <p:sldId id="268" r:id="rId10"/>
    <p:sldId id="270" r:id="rId11"/>
    <p:sldId id="263" r:id="rId12"/>
    <p:sldId id="264" r:id="rId13"/>
    <p:sldId id="271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صفحه آغازین" id="{779CC93D-E52E-4D84-901B-11D7331DD495}">
          <p14:sldIdLst>
            <p14:sldId id="259"/>
          </p14:sldIdLst>
        </p14:section>
        <p14:section name="Topic 1" id="{6D9936A3-3945-4757-BC8B-B5C252D8E036}">
          <p14:sldIdLst>
            <p14:sldId id="260"/>
            <p14:sldId id="262"/>
            <p14:sldId id="261"/>
            <p14:sldId id="266"/>
            <p14:sldId id="265"/>
            <p14:sldId id="267"/>
            <p14:sldId id="269"/>
            <p14:sldId id="268"/>
            <p14:sldId id="270"/>
            <p14:sldId id="263"/>
            <p14:sldId id="264"/>
            <p14:sldId id="271"/>
            <p14:sldId id="272"/>
            <p14:sldId id="273"/>
            <p14:sldId id="27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CC"/>
    <a:srgbClr val="D60093"/>
    <a:srgbClr val="200981"/>
    <a:srgbClr val="FF33CC"/>
    <a:srgbClr val="4F81BD"/>
    <a:srgbClr val="009ED6"/>
    <a:srgbClr val="00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826" autoAdjust="0"/>
    <p:restoredTop sz="93073" autoAdjust="0"/>
  </p:normalViewPr>
  <p:slideViewPr>
    <p:cSldViewPr>
      <p:cViewPr varScale="1">
        <p:scale>
          <a:sx n="68" d="100"/>
          <a:sy n="68" d="100"/>
        </p:scale>
        <p:origin x="-154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6438"/>
    </p:cViewPr>
  </p:sorterViewPr>
  <p:notesViewPr>
    <p:cSldViewPr>
      <p:cViewPr varScale="1">
        <p:scale>
          <a:sx n="70" d="100"/>
          <a:sy n="70" d="100"/>
        </p:scale>
        <p:origin x="-2814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FDC75-7F73-4A4A-A77C-09AADF00E0EA}" type="datetimeFigureOut">
              <a:rPr lang="en-US" smtClean="0"/>
              <a:pPr/>
              <a:t>3/1/2015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226BF-1F13-42D3-80DC-373E7ADD1E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3768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AEF76B-3757-4A0B-AF93-28494465C1DD}" type="datetimeFigureOut">
              <a:rPr lang="en-US" smtClean="0"/>
              <a:pPr/>
              <a:t>3/1/2015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93FD4-8F83-4EF7-AC3F-0DC0388986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042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B Zar" pitchFamily="2" charset="-78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B Zar" pitchFamily="2" charset="-78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B Zar" pitchFamily="2" charset="-78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B Zar" pitchFamily="2" charset="-78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B Zar" pitchFamily="2" charset="-7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endParaRPr lang="en-US" sz="1400" dirty="0">
              <a:cs typeface="B Zar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053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>
              <a:defRPr b="1" cap="small" baseline="0">
                <a:solidFill>
                  <a:srgbClr val="003300"/>
                </a:solidFill>
                <a:cs typeface="B Titr" pitchFamily="2" charset="-7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>
              <a:buNone/>
              <a:defRPr sz="2000" b="0">
                <a:solidFill>
                  <a:schemeClr val="tx1"/>
                </a:solidFill>
                <a:latin typeface="Georgia" pitchFamily="18" charset="0"/>
                <a:cs typeface="B Titr" pitchFamily="2" charset="-7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فناوری اطلاعات در مدیریت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فناوری اطلاعات در مدیریت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r>
              <a:rPr lang="fa-IR" smtClean="0"/>
              <a:t>فناوری اطلاعات در مدیریت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>
              <a:defRPr sz="4000" b="1" cap="small" baseline="0">
                <a:solidFill>
                  <a:srgbClr val="0033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فناوری اطلاعات در مدیریت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Company Logo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r">
              <a:defRPr lang="en-US" dirty="0">
                <a:cs typeface="B Titr" pitchFamily="2" charset="-7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>
              <a:defRPr sz="3200">
                <a:latin typeface="+mn-lt"/>
                <a:cs typeface="B Zar" pitchFamily="2" charset="-78"/>
              </a:defRPr>
            </a:lvl1pPr>
            <a:lvl2pPr>
              <a:defRPr sz="2800">
                <a:latin typeface="+mn-lt"/>
                <a:cs typeface="B Zar" pitchFamily="2" charset="-78"/>
              </a:defRPr>
            </a:lvl2pPr>
            <a:lvl3pPr>
              <a:defRPr sz="2400">
                <a:latin typeface="+mn-lt"/>
                <a:cs typeface="B Zar" pitchFamily="2" charset="-78"/>
              </a:defRPr>
            </a:lvl3pPr>
            <a:lvl4pPr>
              <a:defRPr sz="2400">
                <a:latin typeface="+mn-lt"/>
                <a:cs typeface="B Zar" pitchFamily="2" charset="-78"/>
              </a:defRPr>
            </a:lvl4pPr>
            <a:lvl5pPr>
              <a:defRPr sz="2400">
                <a:latin typeface="+mn-lt"/>
                <a:cs typeface="B Zar" pitchFamily="2" charset="-78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rtl="1"/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dirty="0" smtClean="0"/>
              <a:t>فناوری اطلاعات در مدیریت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rm copy.jpg"/>
          <p:cNvPicPr/>
          <p:nvPr userDrawn="1"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432" y="152400"/>
            <a:ext cx="1635574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فناوری اطلاعات در مدیریت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فناوری اطلاعات در مدیریت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فناوری اطلاعات در مدیریت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فناوری اطلاعات در مدیریت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فناوری اطلاعات در مدیریت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فناوری اطلاعات در مدیریت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email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28 مهر نود و دو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a-IR" smtClean="0"/>
              <a:t>فناوری اطلاعات در مدیریت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54" r:id="rId10"/>
    <p:sldLayoutId id="2147483655" r:id="rId11"/>
    <p:sldLayoutId id="2147483663" r:id="rId12"/>
  </p:sldLayoutIdLst>
  <p:transition spd="slow">
    <p:wipe dir="d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4400" rtl="1" eaLnBrk="1" latinLnBrk="0" hangingPunct="1">
        <a:spcBef>
          <a:spcPct val="0"/>
        </a:spcBef>
        <a:buNone/>
        <a:defRPr lang="en-US" sz="4400" kern="1200" dirty="0" smtClean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6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libraryforall.org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tkdl.res.in/tkdl/langdefault/common/Home.asp?GL=Eng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imarkgroup.org/#/imark/en/home/imark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#_ENREF_9"/><Relationship Id="rId2" Type="http://schemas.openxmlformats.org/officeDocument/2006/relationships/hyperlink" Target="#_ENREF_8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#_ENREF_2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600200" y="1806352"/>
            <a:ext cx="7391400" cy="2232248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fa-IR" sz="50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کتابخانه دیجیتال و کشورهای در حال توسعه: </a:t>
            </a:r>
            <a:r>
              <a:rPr lang="fa-IR" sz="36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فرصت‌ها و چالش‌ها</a:t>
            </a:r>
            <a:endParaRPr lang="fa-IR" sz="36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4" descr="arm copy.jpg"/>
          <p:cNvPicPr/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1000" y="5105400"/>
            <a:ext cx="1635574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733800" y="3962400"/>
            <a:ext cx="5187064" cy="12192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fa-IR" b="1" dirty="0"/>
              <a:t>حمیدرضا مختاری </a:t>
            </a:r>
            <a:r>
              <a:rPr lang="fa-IR" b="1" dirty="0" smtClean="0"/>
              <a:t>اسکی</a:t>
            </a:r>
          </a:p>
          <a:p>
            <a:r>
              <a:rPr lang="fa-IR" dirty="0" smtClean="0">
                <a:cs typeface="B Zar" pitchFamily="2" charset="-78"/>
              </a:rPr>
              <a:t>دانشجوی دکتری علم اطلاعات و دانش‌شناسی</a:t>
            </a:r>
          </a:p>
          <a:p>
            <a:pPr algn="l" rtl="0"/>
            <a:r>
              <a:rPr lang="en-US" b="1" dirty="0" smtClean="0"/>
              <a:t> </a:t>
            </a:r>
            <a:r>
              <a:rPr lang="en-US" dirty="0" smtClean="0">
                <a:solidFill>
                  <a:srgbClr val="0000CC"/>
                </a:solidFill>
              </a:rPr>
              <a:t>mokhtari@students.irandoc.ac.ir </a:t>
            </a:r>
            <a:endParaRPr lang="en-US" dirty="0">
              <a:solidFill>
                <a:srgbClr val="0000CC"/>
              </a:solidFill>
            </a:endParaRPr>
          </a:p>
          <a:p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فرصت‌های کتابخانه دیجیتال از نظر ویتن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Digital   libraries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are  a  key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technology   for  developing  countries.</a:t>
            </a:r>
          </a:p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Five important area for DL to promote human development:</a:t>
            </a:r>
          </a:p>
          <a:p>
            <a:pPr lvl="1"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Dissemination of humanitarian information</a:t>
            </a:r>
          </a:p>
          <a:p>
            <a:pPr lvl="1"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Disaster relief</a:t>
            </a:r>
          </a:p>
          <a:p>
            <a:pPr lvl="1"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Preservation and propagation of indigenous culture</a:t>
            </a:r>
          </a:p>
          <a:p>
            <a:pPr lvl="1"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Locally produced collections of information</a:t>
            </a:r>
          </a:p>
          <a:p>
            <a:pPr lvl="1"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New opportunities to enter global market place</a:t>
            </a:r>
          </a:p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7885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29676"/>
            <a:ext cx="2539683" cy="253968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3201"/>
            <a:ext cx="86868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406516"/>
      </p:ext>
    </p:extLst>
  </p:cSld>
  <p:clrMapOvr>
    <a:masterClrMapping/>
  </p:clrMapOvr>
  <p:transition spd="slow"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mtClean="0"/>
              <a:t>کتابخانه دیجیتال دانش بومی</a:t>
            </a:r>
            <a:endParaRPr lang="en-US" dirty="0"/>
          </a:p>
        </p:txBody>
      </p:sp>
      <p:pic>
        <p:nvPicPr>
          <p:cNvPr id="5" name="Content Placeholder 4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212" y="1597025"/>
            <a:ext cx="4408776" cy="42973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51107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آموزش گرین‌استون</a:t>
            </a:r>
            <a:endParaRPr lang="en-US" dirty="0"/>
          </a:p>
        </p:txBody>
      </p:sp>
      <p:pic>
        <p:nvPicPr>
          <p:cNvPr id="5" name="Content Placeholder 4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124200"/>
            <a:ext cx="8077200" cy="96785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68011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فرصت‌ها برای ایران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a-IR" dirty="0"/>
              <a:t>کشور ایران آوردگاه اقلیم‌های متنوع و گوناگونی است </a:t>
            </a:r>
            <a:endParaRPr lang="fa-IR" dirty="0" smtClean="0"/>
          </a:p>
          <a:p>
            <a:r>
              <a:rPr lang="fa-IR" dirty="0"/>
              <a:t>از سیزده اقلیم شناخته شده‌ی جهان، یازده اقلیم در ایران قرار دارد</a:t>
            </a:r>
            <a:r>
              <a:rPr lang="fa-IR" dirty="0" smtClean="0"/>
              <a:t>.</a:t>
            </a:r>
          </a:p>
          <a:p>
            <a:r>
              <a:rPr lang="fa-IR" dirty="0"/>
              <a:t>به لحاظ تنوع گونه‌های گیاهی،  8000 گونه گیاهی در ایران می‌روید که دست کم دو برابر گونه‌های موجود اروپا  و از آن میان 2300 گونه گیاهان  دارویی و معطری‌اند که   1728 گونه‌ی آن منحصرا بومی اقلیم های ایران هستند. </a:t>
            </a:r>
            <a:endParaRPr lang="en-US" dirty="0"/>
          </a:p>
          <a:p>
            <a:r>
              <a:rPr lang="fa-IR" dirty="0"/>
              <a:t>گنجینه‌ی عظیمی از دانش بومی </a:t>
            </a:r>
            <a:endParaRPr lang="fa-IR" dirty="0" smtClean="0"/>
          </a:p>
          <a:p>
            <a:r>
              <a:rPr lang="fa-IR" dirty="0" smtClean="0"/>
              <a:t>نسل جوان متخصصان علم اطلاعات و رایانه</a:t>
            </a:r>
          </a:p>
          <a:p>
            <a:r>
              <a:rPr lang="fa-IR" dirty="0" smtClean="0"/>
              <a:t>قوانین و مقررات جدید شرکت های دانش بنیان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370488"/>
      </p:ext>
    </p:extLst>
  </p:cSld>
  <p:clrMapOvr>
    <a:masterClrMapping/>
  </p:clrMapOvr>
  <p:transition spd="slow"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چالش‌های پیش روی ما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بروکراسی سنگین دولتی </a:t>
            </a:r>
          </a:p>
          <a:p>
            <a:r>
              <a:rPr lang="fa-IR" dirty="0" smtClean="0"/>
              <a:t>عدم دسترسی به منابع مالی و علمی به سبب تحریم‌ها</a:t>
            </a:r>
          </a:p>
          <a:p>
            <a:r>
              <a:rPr lang="fa-IR" dirty="0" smtClean="0"/>
              <a:t>عدم دسترسی به بازارهای جهانی برای درآمدزایی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35107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10668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1785938"/>
            <a:ext cx="8997950" cy="329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149158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2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00" y="1782762"/>
            <a:ext cx="2794000" cy="27559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886200" y="1584278"/>
            <a:ext cx="4953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3600" b="1" dirty="0" smtClean="0">
                <a:solidFill>
                  <a:srgbClr val="C00000"/>
                </a:solidFill>
                <a:cs typeface="B Zar" pitchFamily="2" charset="-78"/>
              </a:rPr>
              <a:t>به گمان من سخنرانی فقط یک دلیل میتواند داشته باشد: مبارزه‌طلبی؛ </a:t>
            </a:r>
          </a:p>
          <a:p>
            <a:pPr algn="just" rtl="1"/>
            <a:r>
              <a:rPr lang="fa-IR" sz="3600" b="1" dirty="0" smtClean="0">
                <a:solidFill>
                  <a:srgbClr val="C00000"/>
                </a:solidFill>
                <a:cs typeface="B Zar" pitchFamily="2" charset="-78"/>
              </a:rPr>
              <a:t>و این مبارزه‌طلبی یگانه وجه امتیاز سخنرانی بر مطلب چاپی  است. </a:t>
            </a:r>
          </a:p>
          <a:p>
            <a:pPr algn="r" rtl="1"/>
            <a:r>
              <a:rPr lang="fa-IR" sz="2000" dirty="0" smtClean="0">
                <a:cs typeface="B Zar" pitchFamily="2" charset="-78"/>
              </a:rPr>
              <a:t>پوپر، کارل، جستجوی همچنان باقی:زندگی‌نامه فکری و خودنوشت.</a:t>
            </a:r>
            <a:endParaRPr lang="en-US" sz="2000" dirty="0">
              <a:cs typeface="B Za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5855835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طرح موضوع: کشاکش پارادایم‌ها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752600"/>
            <a:ext cx="6400800" cy="427223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45477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mtClean="0"/>
              <a:t>کتابخانه دیجیتال: چیستی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fa-IR" dirty="0"/>
              <a:t>کتابخانه‌ی دیجیتال مي‌تواند از تقویت ، توسعه ‌یا ادغام در انواعی از سازمان‌ها مانند کتابخانه‌ها، موزه‌ها  و آرشیوها ایجاد شود. در عین حال مي‌تواند از محل‌های مختلف مثل کلاس، محل کار، خیابان و انواع فضاهای دیگر هم مورد دسترسی قرار گیرد (</a:t>
            </a:r>
            <a:r>
              <a:rPr lang="en-US" dirty="0" err="1">
                <a:hlinkClick r:id="rId2" action="ppaction://hlinkfile" tooltip="Tedd, 2005 #113"/>
              </a:rPr>
              <a:t>Tedd</a:t>
            </a:r>
            <a:r>
              <a:rPr lang="en-US" dirty="0">
                <a:hlinkClick r:id="rId2" action="ppaction://hlinkfile" tooltip="Tedd, 2005 #113"/>
              </a:rPr>
              <a:t> and Large 2005</a:t>
            </a:r>
            <a:r>
              <a:rPr lang="fa-IR" dirty="0"/>
              <a:t>).</a:t>
            </a:r>
            <a:endParaRPr lang="en-US" dirty="0"/>
          </a:p>
          <a:p>
            <a:r>
              <a:rPr lang="fa-IR" i="1" dirty="0"/>
              <a:t>"کتابخانه‌های دیجیتال نهادهایی‌اند که منابع، از جمله نیروی متخصص را برای مجموعه‌سازی، سازماندهی، دسترس‌پذیری، تفسیر، توزیع، نگهداری و تضمین ماندگاری مجموعه‌های آثار دیجیتال در طی زمان به گونه‌ای تامین مي‌كنند که به صورت اقتصادی و فوری در دسترس جامعه‌یا جوامع مشخص قرار گیرند" (</a:t>
            </a:r>
            <a:r>
              <a:rPr lang="en-US" i="1" dirty="0">
                <a:hlinkClick r:id="rId3" action="ppaction://hlinkfile" tooltip="Waters, 1998 #114"/>
              </a:rPr>
              <a:t>Waters 1998</a:t>
            </a:r>
            <a:r>
              <a:rPr lang="fa-IR" i="1" dirty="0" smtClean="0"/>
              <a:t>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35520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چارچوب 5اس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" t="2042" b="5950"/>
          <a:stretch/>
        </p:blipFill>
        <p:spPr bwMode="auto">
          <a:xfrm>
            <a:off x="609600" y="1524000"/>
            <a:ext cx="8077200" cy="4800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6440986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چارچوب 5اس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/>
              <a:t>براساس این مدل، کتابخانه‌های دیجیتال سیستم های پیچیده‌ای هستند که (</a:t>
            </a:r>
            <a:r>
              <a:rPr lang="en-US" dirty="0">
                <a:hlinkClick r:id="rId2" action="ppaction://hlinkfile" tooltip="Fox, 2012 #111"/>
              </a:rPr>
              <a:t>Fox, </a:t>
            </a:r>
            <a:r>
              <a:rPr lang="en-US" dirty="0" err="1">
                <a:hlinkClick r:id="rId2" action="ppaction://hlinkfile" tooltip="Fox, 2012 #111"/>
              </a:rPr>
              <a:t>Gonçalves</a:t>
            </a:r>
            <a:r>
              <a:rPr lang="en-US" dirty="0">
                <a:hlinkClick r:id="rId2" action="ppaction://hlinkfile" tooltip="Fox, 2012 #111"/>
              </a:rPr>
              <a:t>, and </a:t>
            </a:r>
            <a:r>
              <a:rPr lang="en-US" dirty="0" err="1">
                <a:hlinkClick r:id="rId2" action="ppaction://hlinkfile" tooltip="Fox, 2012 #111"/>
              </a:rPr>
              <a:t>Shen</a:t>
            </a:r>
            <a:r>
              <a:rPr lang="en-US" dirty="0">
                <a:hlinkClick r:id="rId2" action="ppaction://hlinkfile" tooltip="Fox, 2012 #111"/>
              </a:rPr>
              <a:t> 2012</a:t>
            </a:r>
            <a:r>
              <a:rPr lang="fa-IR" dirty="0"/>
              <a:t>):</a:t>
            </a:r>
            <a:endParaRPr lang="en-US" dirty="0"/>
          </a:p>
          <a:p>
            <a:pPr lvl="0"/>
            <a:r>
              <a:rPr lang="fa-IR" dirty="0"/>
              <a:t>به تامین نیازهای اطلاعاتی کاربران کمک مي‌كنند (جوامع)؛</a:t>
            </a:r>
            <a:endParaRPr lang="en-US" dirty="0"/>
          </a:p>
          <a:p>
            <a:pPr lvl="0"/>
            <a:r>
              <a:rPr lang="fa-IR" dirty="0"/>
              <a:t>خدمات اطلاعاتی را فراهم می‌آورند (سناریوها)؛</a:t>
            </a:r>
            <a:endParaRPr lang="en-US" dirty="0"/>
          </a:p>
          <a:p>
            <a:pPr lvl="0"/>
            <a:r>
              <a:rPr lang="fa-IR" dirty="0"/>
              <a:t>اطلاعات را به شیوه‌های مفیدی عرضه مي‌كنند (فضاها)؛</a:t>
            </a:r>
            <a:endParaRPr lang="en-US" dirty="0"/>
          </a:p>
          <a:p>
            <a:pPr lvl="0"/>
            <a:r>
              <a:rPr lang="fa-IR" dirty="0"/>
              <a:t>اطلاعات را به روشهای مفیدی سازماندهی مي‌كنند (ساختارها)؛</a:t>
            </a:r>
            <a:endParaRPr lang="en-US" dirty="0"/>
          </a:p>
          <a:p>
            <a:pPr lvl="0"/>
            <a:r>
              <a:rPr lang="fa-IR" dirty="0"/>
              <a:t>اطلاعات را به کاربران منتقل مي‌كنند (جریان ها).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31121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 smtClean="0"/>
              <a:t>شیء </a:t>
            </a:r>
            <a:r>
              <a:rPr lang="fa-IR" dirty="0"/>
              <a:t>دیجیتال : "از نظر رسمی، شیء دیجیتال نوعی از داده است که دارای دو عنصر داده و فراداده‌ی کلیدی باشد" (</a:t>
            </a:r>
            <a:r>
              <a:rPr lang="en-US" dirty="0"/>
              <a:t>Kahn and </a:t>
            </a:r>
            <a:r>
              <a:rPr lang="en-US" dirty="0" err="1"/>
              <a:t>Wilensky</a:t>
            </a:r>
            <a:r>
              <a:rPr lang="en-US" dirty="0"/>
              <a:t> 2006). </a:t>
            </a:r>
            <a:endParaRPr lang="fa-IR" dirty="0" smtClean="0"/>
          </a:p>
          <a:p>
            <a:r>
              <a:rPr lang="fa-IR" dirty="0" smtClean="0"/>
              <a:t>فراداده </a:t>
            </a:r>
            <a:r>
              <a:rPr lang="fa-IR" dirty="0"/>
              <a:t>: داده‌هایی که به توصیف داده‌های دیگر می‌پردازند و به عبارت دیگر داده‌هایی درباره داده‌هاست. در تصویر یک دستگیره نماینده فراداده محسوب مي‌شود</a:t>
            </a:r>
            <a:r>
              <a:rPr lang="fa-IR" dirty="0" smtClean="0"/>
              <a:t>.</a:t>
            </a: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35210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 smtClean="0"/>
              <a:t>مجموعه‌ها </a:t>
            </a:r>
            <a:r>
              <a:rPr lang="fa-IR" dirty="0"/>
              <a:t>: این مفهوم دربردارنده‌ي دو مفهوم دیگر اشیاء دیجیتال و متخصصین مجموعه‌سازی است. بی تردید وجود فقط یک شیء دیجیتال در کتابخانه خیلی معنی دار نیست، بنابراین، مجموعه‌ها از تعدادی شیءهای دیجیتال تشکیل میشوند</a:t>
            </a:r>
          </a:p>
          <a:p>
            <a:r>
              <a:rPr lang="fa-IR" dirty="0" smtClean="0"/>
              <a:t>فهرست‌ها </a:t>
            </a:r>
            <a:r>
              <a:rPr lang="fa-IR" dirty="0"/>
              <a:t>: فهرست‌ها دارای رکوردهای فراداده‌ها هستند که خود به‌یک شیء دیجیتال متصل مي‌شود. در اینجا هم، مفهوم متخصص سازماندهی اطلاعات در فهرست‌ها نهان است</a:t>
            </a:r>
            <a:r>
              <a:rPr lang="fa-IR" dirty="0" smtClean="0"/>
              <a:t>.</a:t>
            </a: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35210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a-IR" dirty="0" smtClean="0"/>
              <a:t>مخزن </a:t>
            </a:r>
            <a:r>
              <a:rPr lang="fa-IR" dirty="0"/>
              <a:t>: دارای معانی زیاد و بسیار متفاوت است. مقصود از مخزن در اینجا "یک سیستم ذخیره‌سازی دارای دسترسی به شبکه است که در آن اشیاء دیجیتال برای دسترسی یا بازیابی بعدی نگهداری میشوند". </a:t>
            </a:r>
          </a:p>
          <a:p>
            <a:r>
              <a:rPr lang="fa-IR" dirty="0" smtClean="0"/>
              <a:t>آرشیو </a:t>
            </a:r>
            <a:r>
              <a:rPr lang="fa-IR" dirty="0"/>
              <a:t>: به جهاتی مترادف مخزن است با این تفاوت که در آرشیو تاکید بیشتر بر حفاظت و نگهداری از منابع است حال آنکه در مخزن تمرکز کار بر دسترس‌پذیری است. </a:t>
            </a:r>
          </a:p>
          <a:p>
            <a:r>
              <a:rPr lang="fa-IR" dirty="0" smtClean="0"/>
              <a:t>خدمات </a:t>
            </a:r>
            <a:r>
              <a:rPr lang="fa-IR" dirty="0"/>
              <a:t>: همچون کتابخانه‌ها که نهادهایی خدمت‌گرا هستند انتظار میرود که کتابخانه‌های دیجیتال خدمات موثری را به صورت مبتنی بر وب ارائه دهند. </a:t>
            </a:r>
          </a:p>
          <a:p>
            <a:r>
              <a:rPr lang="fa-IR" dirty="0" smtClean="0"/>
              <a:t>یکپارچگی </a:t>
            </a:r>
            <a:r>
              <a:rPr lang="fa-IR" dirty="0"/>
              <a:t>: چند خدمت می‌توانند به صورت یکپارچه درآیند به گونه‌ای که به صورت یک کل واحد عمل کنند.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35210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heme/theme1.xml><?xml version="1.0" encoding="utf-8"?>
<a:theme xmlns:a="http://schemas.openxmlformats.org/drawingml/2006/main" name="Trai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</Template>
  <TotalTime>0</TotalTime>
  <Words>662</Words>
  <Application>Microsoft Office PowerPoint</Application>
  <PresentationFormat>On-screen Show (4:3)</PresentationFormat>
  <Paragraphs>64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Training</vt:lpstr>
      <vt:lpstr>کتابخانه دیجیتال و کشورهای در حال توسعه: فرصت‌ها و چالش‌ها</vt:lpstr>
      <vt:lpstr>PowerPoint Presentation</vt:lpstr>
      <vt:lpstr>طرح موضوع: کشاکش پارادایم‌ها</vt:lpstr>
      <vt:lpstr>کتابخانه دیجیتال: چیستی</vt:lpstr>
      <vt:lpstr>چارچوب 5اس</vt:lpstr>
      <vt:lpstr>چارچوب 5اس</vt:lpstr>
      <vt:lpstr>PowerPoint Presentation</vt:lpstr>
      <vt:lpstr>PowerPoint Presentation</vt:lpstr>
      <vt:lpstr>PowerPoint Presentation</vt:lpstr>
      <vt:lpstr>فرصت‌های کتابخانه دیجیتال از نظر ویتن</vt:lpstr>
      <vt:lpstr>PowerPoint Presentation</vt:lpstr>
      <vt:lpstr>کتابخانه دیجیتال دانش بومی</vt:lpstr>
      <vt:lpstr>آموزش گرین‌استون</vt:lpstr>
      <vt:lpstr>فرصت‌ها برای ایران</vt:lpstr>
      <vt:lpstr>چالش‌های پیش روی ما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2012-01-29T18:03:18Z</dcterms:created>
  <dcterms:modified xsi:type="dcterms:W3CDTF">2015-03-01T10:14:48Z</dcterms:modified>
</cp:coreProperties>
</file>