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71" r:id="rId9"/>
    <p:sldId id="272" r:id="rId10"/>
    <p:sldId id="273" r:id="rId11"/>
    <p:sldId id="275" r:id="rId12"/>
    <p:sldId id="274" r:id="rId13"/>
    <p:sldId id="276" r:id="rId14"/>
    <p:sldId id="277" r:id="rId15"/>
    <p:sldId id="267" r:id="rId16"/>
    <p:sldId id="278" r:id="rId17"/>
    <p:sldId id="279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A3AFF8F-F1F4-4413-B83D-0CA46910FC26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2A46FC0-E9F5-4A2A-92C0-84D63BF776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6B33C9-E3D1-4E9F-BEF3-F893C95FBF3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87853-844D-4A8C-BEA5-AAFBC53F9581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BFB86-4404-47D7-AE33-6DF44BE62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50629-E912-49FA-8DB0-EAAFA9BB62BF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3622A-2AB0-4DC6-9CE8-9AB422534A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E5892-E354-49E2-A507-AE1C23A0A439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28DE7-1921-426E-9097-66473C62BC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A1F38-2046-4EC0-84AE-FCB8CD3921B3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F7188-846E-48B2-A23D-97BAFABB92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CF5C0-67F2-4497-9B5D-23837D1E4A13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3E96E-14DE-4DC2-BD04-5C2C52EAA1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E14EF-DB98-45FC-BB1F-75CE5080300C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66A38-C674-49A5-919F-3267507665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86C60-1279-4570-8DB2-CD3ABB5831F5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CBD4D-5021-4399-9F8B-8898F28B0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66D49-2D3F-4B28-BD27-2E46C8C4BA9A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A40FB-C73F-4091-A95A-8DC1809DD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F2DF0-365C-42CE-B105-12ADD31788C6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4B389-5CF9-4E9A-9256-93AF5A0741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063E9-66B9-4E2D-ADB3-B7946B0EE02E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ED093-9F79-4328-A51E-88A19F1FCE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9BEE7-D669-481C-B742-B630DC93E180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A8848-DE54-4E51-ABF5-BF289190BC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A54C7D-DCDF-43BE-A51D-60CDB4187408}" type="datetimeFigureOut">
              <a:rPr lang="en-US"/>
              <a:pPr>
                <a:defRPr/>
              </a:pPr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57D0E3-DD96-4267-A543-D9F3A16255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blog.discoveryeducation.com/blog/author/Kathleen-Schroc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09600" y="1219200"/>
            <a:ext cx="7772400" cy="1470025"/>
          </a:xfrm>
        </p:spPr>
        <p:txBody>
          <a:bodyPr/>
          <a:lstStyle/>
          <a:p>
            <a:pPr eaLnBrk="1" hangingPunct="1"/>
            <a:r>
              <a:rPr lang="ar-SA" b="1" smtClean="0">
                <a:cs typeface="B Zar" pitchFamily="2" charset="-78"/>
              </a:rPr>
              <a:t>سواد اطلاعاتی، کاربردها و ارتباط با دیگر انواع سواد</a:t>
            </a:r>
            <a:endParaRPr lang="en-US" b="1" smtClean="0">
              <a:cs typeface="B Za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a-IR" sz="2400" b="1" dirty="0" smtClean="0">
                <a:cs typeface="B Zar" pitchFamily="2" charset="-78"/>
              </a:rPr>
              <a:t>فریبرز درودی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a-IR" sz="2400" b="1" dirty="0" smtClean="0">
              <a:cs typeface="B Zar" pitchFamily="2" charset="-78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a-IR" sz="2400" b="1" dirty="0" smtClean="0">
                <a:cs typeface="B Zar" pitchFamily="2" charset="-78"/>
              </a:rPr>
              <a:t>عضو هیئت علمی پژوهشگاه</a:t>
            </a:r>
            <a:endParaRPr lang="en-US" sz="2400" b="1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 سرفصل مباحث</a:t>
            </a:r>
            <a:endParaRPr lang="en-US" b="1" smtClean="0">
              <a:cs typeface="B Zar" pitchFamily="2" charset="-78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مبانی سواد اطللاعاتی </a:t>
            </a:r>
            <a:endParaRPr lang="en-US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کاربردهای سواد اطلاعاتی </a:t>
            </a:r>
            <a:endParaRPr lang="en-US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ارتباط سواد اطلاعاتی با انواع سواد</a:t>
            </a:r>
            <a:endParaRPr lang="en-US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سواد دیداری، سواد رسانه، سواد دیجیتالی</a:t>
            </a:r>
            <a:endParaRPr lang="en-US" b="1" smtClean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مبانی سواد اطلاعاتی </a:t>
            </a:r>
            <a:endParaRPr lang="en-US" b="1" smtClean="0">
              <a:cs typeface="B Zar" pitchFamily="2" charset="-78"/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endParaRPr lang="fa-IR" b="1" smtClean="0">
              <a:cs typeface="B Zar" pitchFamily="2" charset="-78"/>
            </a:endParaRPr>
          </a:p>
          <a:p>
            <a:pPr algn="just" rtl="1" eaLnBrk="1" hangingPunct="1"/>
            <a:endParaRPr lang="fa-IR" b="1" smtClean="0">
              <a:cs typeface="B Zar" pitchFamily="2" charset="-78"/>
            </a:endParaRPr>
          </a:p>
          <a:p>
            <a:pPr algn="just" rtl="1" eaLnBrk="1" hangingPunct="1"/>
            <a:r>
              <a:rPr lang="ar-SA" b="1" smtClean="0">
                <a:cs typeface="B Zar" pitchFamily="2" charset="-78"/>
              </a:rPr>
              <a:t>سواد اطلاعاتي مجموعه‌اي از توانمندي‌ها، و مستلزم آن است كه افراد « دريابند كه چه موقع به اطلاعات نياز دارند و توانايي مكان‌يابي، ارزيابي، و به‌كارگيري مؤثر اطلاعات مورد نياز را داشته باشند</a:t>
            </a:r>
            <a:endParaRPr lang="en-US" b="1" smtClean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مبانی سواد اطلاعاتی (ادامه)</a:t>
            </a:r>
            <a:endParaRPr lang="en-US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 eaLnBrk="1" hangingPunct="1"/>
            <a:endParaRPr lang="fa-IR" b="1" smtClean="0">
              <a:cs typeface="B Zar" pitchFamily="2" charset="-78"/>
            </a:endParaRPr>
          </a:p>
          <a:p>
            <a:pPr algn="just" rtl="1" eaLnBrk="1" hangingPunct="1"/>
            <a:endParaRPr lang="fa-IR" b="1" smtClean="0">
              <a:cs typeface="B Zar" pitchFamily="2" charset="-78"/>
            </a:endParaRPr>
          </a:p>
          <a:p>
            <a:pPr algn="just" rtl="1" eaLnBrk="1" hangingPunct="1"/>
            <a:r>
              <a:rPr lang="ar-SA" b="1" smtClean="0">
                <a:cs typeface="B Zar" pitchFamily="2" charset="-78"/>
              </a:rPr>
              <a:t>سواد اطلاعاتي مبناي «يادگيري مادام‌العمر» را تشكيل مي‌دهد. </a:t>
            </a:r>
            <a:endParaRPr lang="fa-IR" b="1" smtClean="0">
              <a:cs typeface="B Zar" pitchFamily="2" charset="-78"/>
            </a:endParaRPr>
          </a:p>
          <a:p>
            <a:pPr algn="just" rtl="1" eaLnBrk="1" hangingPunct="1"/>
            <a:r>
              <a:rPr lang="ar-SA" b="1" smtClean="0">
                <a:cs typeface="B Zar" pitchFamily="2" charset="-78"/>
              </a:rPr>
              <a:t>اين نوع از سواد براي همه رشته‌ها، همه محيط‌هاي يادگيري، و همه سطوح آموزشي مشترك است</a:t>
            </a:r>
            <a:r>
              <a:rPr lang="fa-IR" b="1" smtClean="0">
                <a:cs typeface="B Zar" pitchFamily="2" charset="-78"/>
              </a:rPr>
              <a:t>.</a:t>
            </a:r>
          </a:p>
          <a:p>
            <a:pPr algn="just" rtl="1" eaLnBrk="1" hangingPunct="1"/>
            <a:endParaRPr lang="en-US" b="1" smtClean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مبانی سواد اطلاعاتی (ادامه)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توانایی های کسی که</a:t>
            </a:r>
            <a:r>
              <a:rPr lang="ar-SA" b="1" dirty="0" smtClean="0">
                <a:cs typeface="B Zar" pitchFamily="2" charset="-78"/>
              </a:rPr>
              <a:t> باسواد اطلاعاتي است:</a:t>
            </a: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ar-SA" b="1" dirty="0" smtClean="0">
                <a:cs typeface="B Zar" pitchFamily="2" charset="-78"/>
              </a:rPr>
              <a:t/>
            </a:r>
            <a:br>
              <a:rPr lang="ar-SA" b="1" dirty="0" smtClean="0">
                <a:cs typeface="B Zar" pitchFamily="2" charset="-78"/>
              </a:rPr>
            </a:br>
            <a:r>
              <a:rPr lang="fa-IR" sz="3300" b="1" dirty="0" smtClean="0">
                <a:cs typeface="B Zar" pitchFamily="2" charset="-78"/>
              </a:rPr>
              <a:t>تشخیص حدود و </a:t>
            </a:r>
            <a:r>
              <a:rPr lang="ar-SA" sz="3300" b="1" dirty="0" smtClean="0">
                <a:cs typeface="B Zar" pitchFamily="2" charset="-78"/>
              </a:rPr>
              <a:t>دامنه اطلاعات مورد نياز خود </a:t>
            </a:r>
            <a:endParaRPr lang="fa-IR" sz="3300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ar-SA" b="1" dirty="0" smtClean="0">
                <a:cs typeface="B Zar" pitchFamily="2" charset="-78"/>
              </a:rPr>
              <a:t>دسترسي </a:t>
            </a:r>
            <a:r>
              <a:rPr lang="fa-IR" b="1" dirty="0" smtClean="0">
                <a:cs typeface="B Zar" pitchFamily="2" charset="-78"/>
              </a:rPr>
              <a:t>موثر </a:t>
            </a:r>
            <a:r>
              <a:rPr lang="ar-SA" b="1" dirty="0" smtClean="0">
                <a:cs typeface="B Zar" pitchFamily="2" charset="-78"/>
              </a:rPr>
              <a:t>به اطلاعات مورد نياز</a:t>
            </a: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ارزیابی اطلاعات به دست آمده</a:t>
            </a: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ادغام اطلاعات با مبانی دانش خود</a:t>
            </a: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بهره گیری از اطلاعات برای هدف تعین شده</a:t>
            </a: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استفاده از اطلاعات با رعایت مبانی اخلاق حرفه ای و حق مولف</a:t>
            </a: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just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b="1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کاربرد سواد اطلاعاتی</a:t>
            </a:r>
            <a:endParaRPr 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b="1" smtClean="0">
                <a:cs typeface="B Zar" pitchFamily="2" charset="-78"/>
              </a:rPr>
              <a:t>تقویت روش پژوهش</a:t>
            </a:r>
            <a:endParaRPr lang="en-US" b="1" smtClean="0">
              <a:cs typeface="B Zar" pitchFamily="2" charset="-78"/>
            </a:endParaRP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دسترسی به اطلاعات موثر</a:t>
            </a:r>
            <a:endParaRPr lang="en-US" b="1" smtClean="0">
              <a:cs typeface="B Zar" pitchFamily="2" charset="-78"/>
            </a:endParaRP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تقویت بنیه علمی</a:t>
            </a:r>
          </a:p>
          <a:p>
            <a:pPr algn="r" rtl="1" eaLnBrk="1" hangingPunct="1"/>
            <a:endParaRPr lang="en-US" b="1" smtClean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کاربرد سواد اطلاعاتی(ادامه)</a:t>
            </a:r>
            <a:endParaRPr lang="en-US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b="1" smtClean="0">
                <a:cs typeface="B Zar" pitchFamily="2" charset="-78"/>
              </a:rPr>
              <a:t>شناخت بهتر حیطه های تخصصی</a:t>
            </a:r>
            <a:endParaRPr lang="en-US" b="1" smtClean="0">
              <a:cs typeface="B Zar" pitchFamily="2" charset="-78"/>
            </a:endParaRP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تعامل بهتر در فضای علمی</a:t>
            </a:r>
            <a:endParaRPr lang="en-US" b="1" smtClean="0">
              <a:cs typeface="B Zar" pitchFamily="2" charset="-78"/>
            </a:endParaRP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بهره گیری اثربخش از پایگاه های اطلاعاتی و محیط وب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hlinkClick r:id="rId2"/>
              </a:rPr>
              <a:t>Kathy Schrock</a:t>
            </a:r>
            <a:r>
              <a:rPr lang="en-US" dirty="0" smtClean="0"/>
              <a:t> (2014)</a:t>
            </a:r>
            <a:br>
              <a:rPr lang="en-US" dirty="0" smtClean="0"/>
            </a:b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20" name="Picture 2" descr="http://blog.discoveryeducation.com/wp-content/blogs.dir/1/files/2014/08/Screen-Shot-2014-08-15-at-6.44.19-A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447800"/>
            <a:ext cx="7467600" cy="505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سواد دیداری</a:t>
            </a:r>
            <a:endParaRPr lang="en-US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buFont typeface="Arial" charset="0"/>
              <a:buNone/>
            </a:pPr>
            <a:r>
              <a:rPr lang="fa-IR" sz="2800" b="1" smtClean="0">
                <a:cs typeface="B Zar" pitchFamily="2" charset="-78"/>
              </a:rPr>
              <a:t>توانايي شناخت،  درک، تفسير،  و معنا کردن نمادها، نشانه‌ها،</a:t>
            </a:r>
          </a:p>
          <a:p>
            <a:pPr algn="r" rtl="1" eaLnBrk="1" hangingPunct="1">
              <a:buFont typeface="Arial" charset="0"/>
              <a:buNone/>
            </a:pPr>
            <a:r>
              <a:rPr lang="fa-IR" sz="2800" b="1" smtClean="0">
                <a:cs typeface="B Zar" pitchFamily="2" charset="-78"/>
              </a:rPr>
              <a:t> و فرايندهاي ديداري پردازش شده.  </a:t>
            </a:r>
          </a:p>
          <a:p>
            <a:pPr algn="r" rtl="1" eaLnBrk="1" hangingPunct="1">
              <a:buFont typeface="Arial" charset="0"/>
              <a:buNone/>
            </a:pPr>
            <a:endParaRPr lang="fa-IR" sz="2800" b="1" smtClean="0">
              <a:cs typeface="B Zar" pitchFamily="2" charset="-78"/>
            </a:endParaRPr>
          </a:p>
          <a:p>
            <a:pPr algn="r" rtl="1" eaLnBrk="1" hangingPunct="1">
              <a:buFont typeface="Arial" charset="0"/>
              <a:buNone/>
            </a:pPr>
            <a:r>
              <a:rPr lang="fa-IR" sz="2800" b="1" smtClean="0">
                <a:cs typeface="B Zar" pitchFamily="2" charset="-78"/>
              </a:rPr>
              <a:t>معنا کردن مفهوم نهفته در دل تصاوير و نگاره‌ها، </a:t>
            </a:r>
          </a:p>
          <a:p>
            <a:pPr algn="r" rtl="1" eaLnBrk="1" hangingPunct="1">
              <a:buFont typeface="Arial" charset="0"/>
              <a:buNone/>
            </a:pPr>
            <a:endParaRPr lang="fa-IR" sz="2800" b="1" smtClean="0">
              <a:cs typeface="B Zar" pitchFamily="2" charset="-78"/>
            </a:endParaRPr>
          </a:p>
          <a:p>
            <a:pPr algn="r" rtl="1" eaLnBrk="1" hangingPunct="1">
              <a:buFont typeface="Arial" charset="0"/>
              <a:buNone/>
            </a:pPr>
            <a:r>
              <a:rPr lang="fa-IR" sz="2800" b="1" smtClean="0">
                <a:cs typeface="B Zar" pitchFamily="2" charset="-78"/>
              </a:rPr>
              <a:t>تبادل اطلاعات با ديگران،</a:t>
            </a:r>
          </a:p>
          <a:p>
            <a:pPr algn="r" rtl="1" eaLnBrk="1" hangingPunct="1">
              <a:buFont typeface="Arial" charset="0"/>
              <a:buNone/>
            </a:pPr>
            <a:endParaRPr lang="fa-IR" sz="2800" b="1" smtClean="0">
              <a:cs typeface="B Zar" pitchFamily="2" charset="-78"/>
            </a:endParaRPr>
          </a:p>
          <a:p>
            <a:pPr algn="r" rtl="1" eaLnBrk="1" hangingPunct="1">
              <a:buFont typeface="Arial" charset="0"/>
              <a:buNone/>
            </a:pPr>
            <a:r>
              <a:rPr lang="fa-IR" sz="2800" b="1" smtClean="0">
                <a:cs typeface="B Zar" pitchFamily="2" charset="-78"/>
              </a:rPr>
              <a:t>تشريح و تعبير موجوديت تصويري،</a:t>
            </a:r>
          </a:p>
          <a:p>
            <a:pPr algn="r" rtl="1" eaLnBrk="1" hangingPunct="1">
              <a:buFont typeface="Arial" charset="0"/>
              <a:buNone/>
            </a:pPr>
            <a:r>
              <a:rPr lang="fa-IR" sz="2800" b="1" smtClean="0">
                <a:cs typeface="B Zar" pitchFamily="2" charset="-78"/>
              </a:rPr>
              <a:t> </a:t>
            </a:r>
            <a:endParaRPr lang="en-US" sz="2800" b="1" smtClean="0">
              <a:cs typeface="B Zar" pitchFamily="2" charset="-78"/>
            </a:endParaRPr>
          </a:p>
        </p:txBody>
      </p:sp>
      <p:pic>
        <p:nvPicPr>
          <p:cNvPr id="10244" name="Picture 2" descr="https://encrypted-tbn0.gstatic.com/images?q=tbn:ANd9GcSMyDI4KOdVqzF_bgIEo1jz_XSQwoUvMBubVzDGiEXI83TsXGgal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86200"/>
            <a:ext cx="3149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کاربرد سواد دیداری(ادامه)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229600" cy="4525963"/>
          </a:xfrm>
        </p:spPr>
        <p:txBody>
          <a:bodyPr rtlCol="0">
            <a:normAutofit fontScale="92500" lnSpcReduction="20000"/>
          </a:bodyPr>
          <a:lstStyle/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سواد دیداری مرتبط با: </a:t>
            </a: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ar-SA" b="1" dirty="0" smtClean="0">
                <a:cs typeface="B Zar" pitchFamily="2" charset="-78"/>
              </a:rPr>
              <a:t>مباحث سواد </a:t>
            </a:r>
            <a:r>
              <a:rPr lang="fa-IR" b="1" dirty="0" smtClean="0">
                <a:cs typeface="B Zar" pitchFamily="2" charset="-78"/>
              </a:rPr>
              <a:t>چندرسانه‌ای (</a:t>
            </a:r>
            <a:r>
              <a:rPr lang="en-US" b="1" dirty="0" err="1" smtClean="0">
                <a:cs typeface="B Zar" pitchFamily="2" charset="-78"/>
              </a:rPr>
              <a:t>Transliteracy</a:t>
            </a:r>
            <a:r>
              <a:rPr lang="en-US" dirty="0" smtClean="0">
                <a:cs typeface="B Zar" pitchFamily="2" charset="-78"/>
              </a:rPr>
              <a:t> </a:t>
            </a:r>
            <a:r>
              <a:rPr lang="fa-IR" dirty="0" smtClean="0">
                <a:cs typeface="B Zar" pitchFamily="2" charset="-78"/>
              </a:rPr>
              <a:t>)،</a:t>
            </a: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ar-SA" b="1" dirty="0" smtClean="0">
                <a:cs typeface="B Zar" pitchFamily="2" charset="-78"/>
              </a:rPr>
              <a:t>فراسواد</a:t>
            </a:r>
            <a:r>
              <a:rPr lang="fa-IR" b="1" dirty="0" smtClean="0">
                <a:cs typeface="B Zar" pitchFamily="2" charset="-78"/>
              </a:rPr>
              <a:t>(</a:t>
            </a:r>
            <a:r>
              <a:rPr lang="en-US" b="1" dirty="0" err="1" smtClean="0">
                <a:cs typeface="B Zar" pitchFamily="2" charset="-78"/>
              </a:rPr>
              <a:t>metaliteracy</a:t>
            </a:r>
            <a:r>
              <a:rPr lang="fa-IR" b="1" dirty="0" smtClean="0">
                <a:cs typeface="B Zar" pitchFamily="2" charset="-78"/>
              </a:rPr>
              <a:t>)،</a:t>
            </a: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a-IR" b="1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ar-SA" b="1" dirty="0" smtClean="0">
                <a:cs typeface="B Zar" pitchFamily="2" charset="-78"/>
              </a:rPr>
              <a:t> و سواد چندگانه</a:t>
            </a:r>
            <a:r>
              <a:rPr lang="fa-IR" b="1" dirty="0" smtClean="0">
                <a:cs typeface="B Zar" pitchFamily="2" charset="-78"/>
              </a:rPr>
              <a:t>(</a:t>
            </a:r>
            <a:r>
              <a:rPr lang="en-US" b="1" dirty="0" smtClean="0">
                <a:cs typeface="B Zar" pitchFamily="2" charset="-78"/>
              </a:rPr>
              <a:t>multimodal literacy</a:t>
            </a:r>
            <a:r>
              <a:rPr lang="fa-IR" dirty="0" smtClean="0">
                <a:cs typeface="B Zar" pitchFamily="2" charset="-78"/>
              </a:rPr>
              <a:t>) </a:t>
            </a: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ar-SA" b="1" dirty="0" smtClean="0">
                <a:cs typeface="B Zar" pitchFamily="2" charset="-78"/>
              </a:rPr>
              <a:t>انواع سواد‌های مهم برای زبان‌آموزان امروزی است. </a:t>
            </a:r>
            <a:endParaRPr lang="fa-IR" b="1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b="1" dirty="0">
              <a:cs typeface="B Zar" pitchFamily="2" charset="-78"/>
            </a:endParaRPr>
          </a:p>
        </p:txBody>
      </p:sp>
      <p:pic>
        <p:nvPicPr>
          <p:cNvPr id="11268" name="Picture 4" descr="https://encrypted-tbn0.gstatic.com/images?q=tbn:ANd9GcRVJry3RdQfw6feqc5RtoiqewJ8G2uqMnlbLbp36WpjK3uolPB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990600"/>
            <a:ext cx="1066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2" name="Picture 2" descr="http://www.ala.org/acrl/sites/ala.org.acrl/files/content/publications/KUW/Keeping%20up%20With%20Visual%20Literacy%20Figure%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6" name="Diagram 6"/>
          <p:cNvPicPr>
            <a:picLocks noChangeArrowheads="1"/>
          </p:cNvPicPr>
          <p:nvPr/>
        </p:nvPicPr>
        <p:blipFill>
          <a:blip r:embed="rId2" cstate="print"/>
          <a:srcRect l="-33012" r="-33012"/>
          <a:stretch>
            <a:fillRect/>
          </a:stretch>
        </p:blipFill>
        <p:spPr bwMode="auto">
          <a:xfrm>
            <a:off x="228600" y="914400"/>
            <a:ext cx="8382000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سواد رسانه</a:t>
            </a:r>
            <a:endParaRPr lang="en-US" b="1" smtClean="0">
              <a:cs typeface="B Zar" pitchFamily="2" charset="-78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b="1" smtClean="0">
                <a:cs typeface="B Zar" pitchFamily="2" charset="-78"/>
              </a:rPr>
              <a:t>رویکرد ها و نگرش هایی که کاربران برای مقابله و انتخاب پیام های رسانه ای انجام می دهند.</a:t>
            </a: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ارزیابی محتوای رسانه ها و تحلیل معنای پیام ها.</a:t>
            </a: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آگاهی شهروندان در خصوص درک معنا و تاثیر رسانه ها در محیط زندگی و اجتماعی.</a:t>
            </a: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cs typeface="B Zar" pitchFamily="2" charset="-78"/>
              </a:rPr>
              <a:t/>
            </a:r>
            <a:br>
              <a:rPr lang="fa-IR" b="1" dirty="0" smtClean="0">
                <a:cs typeface="B Zar" pitchFamily="2" charset="-78"/>
              </a:rPr>
            </a:br>
            <a:r>
              <a:rPr lang="fa-IR" b="1" dirty="0" smtClean="0">
                <a:cs typeface="B Zar" pitchFamily="2" charset="-78"/>
              </a:rPr>
              <a:t>سواد اطلاعاتی و سواد رسانه</a:t>
            </a:r>
            <a:br>
              <a:rPr lang="fa-IR" b="1" dirty="0" smtClean="0">
                <a:cs typeface="B Zar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سواد اطلاعاتی شناخت بهتر پیام های رسانه ای را مهیا می سازد.</a:t>
            </a: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میزان آگاهی از هدف پیام ها را افزایش می دهد.</a:t>
            </a: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استفاده مناسب تر از رسانه ها را تسهیل می سازد.</a:t>
            </a: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a-IR" b="1" dirty="0" smtClean="0">
              <a:cs typeface="B Zar" pitchFamily="2" charset="-78"/>
            </a:endParaRPr>
          </a:p>
          <a:p>
            <a:pPr algn="r" rt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a-IR" b="1" dirty="0" smtClean="0">
                <a:cs typeface="B Zar" pitchFamily="2" charset="-78"/>
              </a:rPr>
              <a:t>فضای ذهنی مناسب برای درک مفاهیم رسانه ای مهیا می کند.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سواد دیجیتال</a:t>
            </a:r>
            <a:br>
              <a:rPr lang="fa-IR" b="1" smtClean="0">
                <a:cs typeface="B Zar" pitchFamily="2" charset="-78"/>
              </a:rPr>
            </a:br>
            <a:endParaRPr lang="en-US" smtClean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buFont typeface="Arial" charset="0"/>
              <a:buNone/>
            </a:pPr>
            <a:r>
              <a:rPr lang="fa-IR" b="1" smtClean="0">
                <a:cs typeface="B Zar" pitchFamily="2" charset="-78"/>
              </a:rPr>
              <a:t>سواد بهره گیری از منابع، ابزارها، تجهیزات و رسانه های دیجتالی </a:t>
            </a:r>
          </a:p>
          <a:p>
            <a:pPr algn="r" rtl="1" eaLnBrk="1" hangingPunct="1">
              <a:buFont typeface="Arial" charset="0"/>
              <a:buNone/>
            </a:pPr>
            <a:endParaRPr lang="fa-IR" b="1" smtClean="0">
              <a:cs typeface="B Zar" pitchFamily="2" charset="-78"/>
            </a:endParaRPr>
          </a:p>
          <a:p>
            <a:pPr algn="r" rtl="1" eaLnBrk="1" hangingPunct="1">
              <a:buFont typeface="Arial" charset="0"/>
              <a:buNone/>
            </a:pPr>
            <a:r>
              <a:rPr lang="fa-IR" b="1" smtClean="0">
                <a:cs typeface="B Zar" pitchFamily="2" charset="-78"/>
              </a:rPr>
              <a:t>توانایی درک و شناسایی موجودیت های فضای مجازی</a:t>
            </a:r>
          </a:p>
          <a:p>
            <a:pPr algn="r" rtl="1" eaLnBrk="1" hangingPunct="1">
              <a:buFont typeface="Arial" charset="0"/>
              <a:buNone/>
            </a:pPr>
            <a:endParaRPr lang="fa-IR" b="1" smtClean="0">
              <a:cs typeface="B Zar" pitchFamily="2" charset="-78"/>
            </a:endParaRPr>
          </a:p>
          <a:p>
            <a:pPr algn="r" rtl="1" eaLnBrk="1" hangingPunct="1">
              <a:buFont typeface="Arial" charset="0"/>
              <a:buNone/>
            </a:pPr>
            <a:r>
              <a:rPr lang="fa-IR" b="1" smtClean="0">
                <a:cs typeface="B Zar" pitchFamily="2" charset="-78"/>
              </a:rPr>
              <a:t>قدرت استفاده از امکاناتی که در محیط سایبری وجود دارد</a:t>
            </a:r>
          </a:p>
          <a:p>
            <a:pPr algn="r" rtl="1" eaLnBrk="1" hangingPunct="1">
              <a:buFont typeface="Arial" charset="0"/>
              <a:buNone/>
            </a:pPr>
            <a:endParaRPr lang="fa-IR" b="1" smtClean="0">
              <a:cs typeface="B Zar" pitchFamily="2" charset="-78"/>
            </a:endParaRPr>
          </a:p>
          <a:p>
            <a:pPr algn="r" rtl="1" eaLnBrk="1" hangingPunct="1">
              <a:buFont typeface="Arial" charset="0"/>
              <a:buNone/>
            </a:pPr>
            <a:endParaRPr lang="en-US" b="1" smtClean="0">
              <a:cs typeface="B Zar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Zar" pitchFamily="2" charset="-78"/>
              </a:rPr>
              <a:t>سواد اطلاعاتی و سواد دیجیتال</a:t>
            </a:r>
            <a:br>
              <a:rPr lang="fa-IR" b="1" smtClean="0">
                <a:cs typeface="B Zar" pitchFamily="2" charset="-78"/>
              </a:rPr>
            </a:br>
            <a:endParaRPr lang="en-US" smtClean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b="1" smtClean="0">
                <a:cs typeface="B Zar" pitchFamily="2" charset="-78"/>
              </a:rPr>
              <a:t>شناخت مطلوب فضای مجازی </a:t>
            </a: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بهره گیری سودمند  از منابع دیجیتالی</a:t>
            </a: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رعایت اخلاق حرفه ای در محیط سایبری</a:t>
            </a:r>
          </a:p>
          <a:p>
            <a:pPr algn="r" rtl="1" eaLnBrk="1" hangingPunct="1"/>
            <a:endParaRPr lang="fa-IR" b="1" smtClean="0">
              <a:cs typeface="B Zar" pitchFamily="2" charset="-78"/>
            </a:endParaRPr>
          </a:p>
          <a:p>
            <a:pPr algn="r" rtl="1" eaLnBrk="1" hangingPunct="1"/>
            <a:r>
              <a:rPr lang="fa-IR" b="1" smtClean="0">
                <a:cs typeface="B Zar" pitchFamily="2" charset="-78"/>
              </a:rPr>
              <a:t>تعامل با ابزارهای دیجیتال در بازیابی اطلاعات</a:t>
            </a:r>
            <a:endParaRPr lang="en-US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fa-IR" sz="4800" b="1" smtClean="0">
                <a:cs typeface="B Zar" pitchFamily="2" charset="-78"/>
              </a:rPr>
              <a:t>با تشکر از توجه شما</a:t>
            </a:r>
          </a:p>
          <a:p>
            <a:pPr algn="ctr" eaLnBrk="1" hangingPunct="1">
              <a:buFont typeface="Arial" charset="0"/>
              <a:buNone/>
            </a:pPr>
            <a:endParaRPr lang="fa-IR" sz="4800" b="1" smtClean="0">
              <a:cs typeface="B Zar" pitchFamily="2" charset="-78"/>
            </a:endParaRPr>
          </a:p>
          <a:p>
            <a:pPr algn="ctr" eaLnBrk="1" hangingPunct="1">
              <a:buFont typeface="Arial" charset="0"/>
              <a:buNone/>
            </a:pPr>
            <a:endParaRPr lang="en-US" sz="4800" b="1" smtClean="0">
              <a:cs typeface="B Zar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412</Words>
  <Application>Microsoft Office PowerPoint</Application>
  <PresentationFormat>On-screen Show (4:3)</PresentationFormat>
  <Paragraphs>100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B Zar</vt:lpstr>
      <vt:lpstr>Times New Roman</vt:lpstr>
      <vt:lpstr>Office Theme</vt:lpstr>
      <vt:lpstr>سواد اطلاعاتی، کاربردها و ارتباط با دیگر انواع سواد</vt:lpstr>
      <vt:lpstr> سرفصل مباحث</vt:lpstr>
      <vt:lpstr>مبانی سواد اطلاعاتی </vt:lpstr>
      <vt:lpstr>مبانی سواد اطلاعاتی (ادامه)</vt:lpstr>
      <vt:lpstr>مبانی سواد اطلاعاتی (ادامه)</vt:lpstr>
      <vt:lpstr>کاربرد سواد اطلاعاتی</vt:lpstr>
      <vt:lpstr>کاربرد سواد اطلاعاتی(ادامه)</vt:lpstr>
      <vt:lpstr>Kathy Schrock (2014) </vt:lpstr>
      <vt:lpstr>سواد دیداری</vt:lpstr>
      <vt:lpstr>کاربرد سواد دیداری(ادامه)</vt:lpstr>
      <vt:lpstr>Slide 11</vt:lpstr>
      <vt:lpstr>Slide 12</vt:lpstr>
      <vt:lpstr>سواد رسانه</vt:lpstr>
      <vt:lpstr> سواد اطلاعاتی و سواد رسانه </vt:lpstr>
      <vt:lpstr>سواد دیجیتال </vt:lpstr>
      <vt:lpstr>سواد اطلاعاتی و سواد دیجیتال 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سواد اطلاعاتی، کاربردها و ارتباط با دیگر انواع سواد</dc:title>
  <dc:creator>Doroudi, Fariborz</dc:creator>
  <cp:lastModifiedBy>toghanipour</cp:lastModifiedBy>
  <cp:revision>31</cp:revision>
  <dcterms:created xsi:type="dcterms:W3CDTF">2006-08-16T00:00:00Z</dcterms:created>
  <dcterms:modified xsi:type="dcterms:W3CDTF">2015-05-27T05:08:54Z</dcterms:modified>
</cp:coreProperties>
</file>