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5" r:id="rId3"/>
    <p:sldId id="268" r:id="rId4"/>
    <p:sldId id="264" r:id="rId5"/>
    <p:sldId id="269" r:id="rId6"/>
    <p:sldId id="258" r:id="rId7"/>
    <p:sldId id="262" r:id="rId8"/>
    <p:sldId id="263" r:id="rId9"/>
    <p:sldId id="266" r:id="rId10"/>
    <p:sldId id="267" r:id="rId11"/>
    <p:sldId id="271" r:id="rId12"/>
    <p:sldId id="270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1" d="100"/>
          <a:sy n="51" d="100"/>
        </p:scale>
        <p:origin x="-281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68580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algn="r" rtl="1"/>
            <a:r>
              <a:rPr lang="fa-IR" dirty="0" smtClean="0">
                <a:cs typeface="B Roya" pitchFamily="2" charset="-78"/>
              </a:rPr>
              <a:t>نظری، مریم. 1394 (6 خرداد). سواد اطلاعاتی برای اقتصاد مقاومتی. ارائه شده در میزگرد تخصصی سواد اطلاعاتی، پژوهشگاه علوم و فناوری اطلاعات ایران (ایرانداک).</a:t>
            </a:r>
            <a:endParaRPr lang="en-US" dirty="0">
              <a:cs typeface="B Roya" pitchFamily="2" charset="-7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15671-116E-44F2-B279-F199AA2B9EB0}" type="datetimeFigureOut">
              <a:rPr lang="en-US" smtClean="0"/>
              <a:pPr/>
              <a:t>5/27/2015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fa-IR" smtClean="0"/>
              <a:t>نظری، مریم. 1394 (6 خرداد). سواد اطلاعاتی برای اقتصاد مقاومتی. ارائه شده در میزگرد تخصصی سواد اطلاعاتی، پژوهشگاه علوم و فناوری اطلاعات ایران (ایرانداک).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4A0B58-8D22-4CA9-A5E0-1E1A46DC675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4A0B58-8D22-4CA9-A5E0-1E1A46DC675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a-IR" smtClean="0"/>
              <a:t>نظری، مریم. 1394 (6 خرداد). سواد اطلاعاتی برای اقتصاد مقاومتی. ارائه شده در میزگرد تخصصی سواد اطلاعاتی، پژوهشگاه علوم و فناوری اطلاعات ایران (ایرانداک).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9B659-8E86-4484-A0CF-DEE403B6BDFE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6EDA6C-5E84-45A4-9645-C22AC6052E39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5B7B2-62AB-4A2B-A2F9-3979367AD388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C589FE-9FCF-499C-94B4-90A9654F2BA0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B928C-FA15-44B7-A740-2D613A02DDB3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A251BA-EC3E-402A-B79F-3B8041CF0601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79A49-1DDF-47ED-8661-4C32A5D4FA15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8A5A89-35F2-43B5-8FF9-D96773EEBB7C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8556D-7104-497E-8D2A-0E96AFFB86A6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FEAAF9-8699-43CE-BB48-473988283D0C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B3D95E-B8F7-4A6E-B010-F54FC31645ED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994033-FF84-4010-9E90-0A868D0D4F0A}" type="datetime1">
              <a:rPr lang="en-US" smtClean="0"/>
              <a:pPr/>
              <a:t>5/27/2015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CAF2B7-4B75-43CF-A5CB-A0449A5DDD5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1314450"/>
          </a:xfrm>
        </p:spPr>
        <p:txBody>
          <a:bodyPr/>
          <a:lstStyle/>
          <a:p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سواد اطلاعاتی برای اقتصاد مقاومتی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43000"/>
          </a:xfrm>
        </p:spPr>
        <p:txBody>
          <a:bodyPr>
            <a:normAutofit/>
          </a:bodyPr>
          <a:lstStyle/>
          <a:p>
            <a:r>
              <a:rPr lang="fa-IR" sz="2400" dirty="0" smtClean="0">
                <a:cs typeface="2  Roya" pitchFamily="2" charset="-78"/>
              </a:rPr>
              <a:t>دکتر مریم نظری</a:t>
            </a:r>
          </a:p>
          <a:p>
            <a:r>
              <a:rPr lang="fa-IR" sz="2400" dirty="0" smtClean="0">
                <a:cs typeface="2  Roya" pitchFamily="2" charset="-78"/>
              </a:rPr>
              <a:t>عضوهیئت مدیره انجمن علمی مدیریت اطلاعات ایران</a:t>
            </a:r>
            <a:endParaRPr lang="en-US" sz="2400" dirty="0">
              <a:cs typeface="2  Roya" pitchFamily="2" charset="-78"/>
            </a:endParaRPr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381000" y="5943600"/>
            <a:ext cx="8305800" cy="609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2000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2  Roya" pitchFamily="2" charset="-78"/>
              </a:rPr>
              <a:t>پژوهشگاه علوم و فناوری اطلاعات ایران (ایرانداک)</a:t>
            </a:r>
          </a:p>
          <a:p>
            <a:pPr lvl="0" algn="ctr">
              <a:spcBef>
                <a:spcPct val="20000"/>
              </a:spcBef>
            </a:pPr>
            <a:r>
              <a:rPr lang="fa-IR" sz="2000" dirty="0" smtClean="0">
                <a:cs typeface="2  Roya" pitchFamily="2" charset="-78"/>
              </a:rPr>
              <a:t>میزگرد </a:t>
            </a:r>
            <a:r>
              <a:rPr lang="fa-IR" sz="2000" dirty="0">
                <a:cs typeface="2  Roya" pitchFamily="2" charset="-78"/>
              </a:rPr>
              <a:t>تخصصی سواد </a:t>
            </a:r>
            <a:r>
              <a:rPr lang="fa-IR" sz="2000" dirty="0" smtClean="0">
                <a:cs typeface="2  Roya" pitchFamily="2" charset="-78"/>
              </a:rPr>
              <a:t>اطلاعاتی – 6 خرداد 94</a:t>
            </a:r>
            <a:endParaRPr kumimoji="0" lang="en-US" sz="200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+mn-lt"/>
              <a:ea typeface="+mn-ea"/>
              <a:cs typeface="2  Roya" pitchFamily="2" charset="-78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295400" y="457200"/>
            <a:ext cx="64008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fa-I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2  Roya" pitchFamily="2" charset="-78"/>
              </a:rPr>
              <a:t>به نام خالق خلاقیت</a:t>
            </a:r>
            <a:endParaRPr kumimoji="0" lang="en-US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2  Roya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جامعه اطلاعاتی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1905001"/>
            <a:ext cx="7086600" cy="2057399"/>
          </a:xfrm>
        </p:spPr>
        <p:txBody>
          <a:bodyPr/>
          <a:lstStyle/>
          <a:p>
            <a:pPr algn="ctr" rtl="1">
              <a:buNone/>
            </a:pPr>
            <a:r>
              <a:rPr lang="fa-IR" b="1" dirty="0" smtClean="0">
                <a:cs typeface="B Zar" pitchFamily="2" charset="-78"/>
              </a:rPr>
              <a:t>خلق دانش = باسواد اطلاعاتی</a:t>
            </a:r>
          </a:p>
          <a:p>
            <a:pPr algn="ctr" rtl="1">
              <a:buNone/>
            </a:pPr>
            <a:r>
              <a:rPr lang="fa-IR" b="1" dirty="0" smtClean="0">
                <a:cs typeface="B Zar" pitchFamily="2" charset="-78"/>
              </a:rPr>
              <a:t>دسترسی به دانش = باسواد اطلاعاتی</a:t>
            </a:r>
          </a:p>
          <a:p>
            <a:pPr algn="ctr" rtl="1">
              <a:buNone/>
            </a:pPr>
            <a:r>
              <a:rPr lang="fa-IR" b="1" dirty="0" smtClean="0">
                <a:cs typeface="B Zar" pitchFamily="2" charset="-78"/>
              </a:rPr>
              <a:t>داشتن منابع دانش = باسواد اطلاعاتی</a:t>
            </a:r>
          </a:p>
          <a:p>
            <a:pPr algn="ctr" rtl="1">
              <a:buNone/>
            </a:pPr>
            <a:endParaRPr lang="fa-IR" b="1" dirty="0" smtClean="0">
              <a:cs typeface="B Zar" pitchFamily="2" charset="-78"/>
            </a:endParaRPr>
          </a:p>
        </p:txBody>
      </p:sp>
      <p:sp>
        <p:nvSpPr>
          <p:cNvPr id="4" name="Down Arrow 3"/>
          <p:cNvSpPr/>
          <p:nvPr/>
        </p:nvSpPr>
        <p:spPr>
          <a:xfrm rot="9738125">
            <a:off x="7076833" y="1696167"/>
            <a:ext cx="921715" cy="18650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own Arrow 4"/>
          <p:cNvSpPr/>
          <p:nvPr/>
        </p:nvSpPr>
        <p:spPr>
          <a:xfrm rot="12303752">
            <a:off x="1266029" y="1685149"/>
            <a:ext cx="921715" cy="18650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مفهوم و اصالت سواد اطلاعاتی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828801"/>
            <a:ext cx="8229600" cy="1905000"/>
          </a:xfrm>
        </p:spPr>
        <p:txBody>
          <a:bodyPr/>
          <a:lstStyle/>
          <a:p>
            <a:pPr algn="r" rtl="1"/>
            <a:r>
              <a:rPr lang="fa-IR" b="1" dirty="0" smtClean="0">
                <a:cs typeface="B Zar" pitchFamily="2" charset="-78"/>
              </a:rPr>
              <a:t>یادگیری چگونگی یادگیری 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توانایی تحلیل فراشناختی و یادگیری معنادار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توانایی تولید دانش کاربردی 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304800" y="4648200"/>
            <a:ext cx="8229600" cy="1371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fa-IR" sz="3200" b="1" baseline="0" dirty="0" smtClean="0">
                <a:cs typeface="B Zar" pitchFamily="2" charset="-78"/>
              </a:rPr>
              <a:t>سواد</a:t>
            </a:r>
            <a:r>
              <a:rPr lang="fa-IR" sz="3200" b="1" dirty="0" smtClean="0">
                <a:cs typeface="B Zar" pitchFamily="2" charset="-78"/>
              </a:rPr>
              <a:t> اطلاعاتی به عنوان یک توانمندساز/ قادرکننده</a:t>
            </a:r>
          </a:p>
          <a:p>
            <a:pPr marL="342900" indent="-342900" algn="r" rtl="1">
              <a:spcBef>
                <a:spcPct val="20000"/>
              </a:spcBef>
              <a:buFont typeface="Arial" pitchFamily="34" charset="0"/>
              <a:buChar char="•"/>
            </a:pPr>
            <a:r>
              <a:rPr lang="fa-IR" sz="3200" b="1" dirty="0">
                <a:cs typeface="B Zar" pitchFamily="2" charset="-78"/>
              </a:rPr>
              <a:t>سواد اطلاعاتی به عنوان یک روش و یک طرز </a:t>
            </a:r>
            <a:r>
              <a:rPr lang="fa-IR" sz="3200" b="1" dirty="0" smtClean="0">
                <a:cs typeface="B Zar" pitchFamily="2" charset="-78"/>
              </a:rPr>
              <a:t>فکر</a:t>
            </a:r>
            <a:endParaRPr lang="fa-IR" sz="3200" b="1" dirty="0">
              <a:cs typeface="B Zar" pitchFamily="2" charset="-78"/>
            </a:endParaRPr>
          </a:p>
        </p:txBody>
      </p:sp>
      <p:sp>
        <p:nvSpPr>
          <p:cNvPr id="5" name="Up Arrow 4"/>
          <p:cNvSpPr/>
          <p:nvPr/>
        </p:nvSpPr>
        <p:spPr>
          <a:xfrm>
            <a:off x="3352800" y="3810000"/>
            <a:ext cx="2438400" cy="68580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اقتصاد مقاومتی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8610600" cy="4297363"/>
          </a:xfrm>
        </p:spPr>
        <p:txBody>
          <a:bodyPr/>
          <a:lstStyle/>
          <a:p>
            <a:pPr algn="r" rtl="1"/>
            <a:r>
              <a:rPr lang="fa-IR" dirty="0" smtClean="0">
                <a:cs typeface="B Zar" pitchFamily="2" charset="-78"/>
              </a:rPr>
              <a:t>تشخیص حوزه های فشار و کنترل و بی اثر کردن آنها 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تبدیل فشار به فرصت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از طریق تکیه بر منابع داخلی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2005 – پس از محاصره غزه توسط اسرائیل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اواخر 1392 – پس از تحریمهای جهانی علیه ایران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knowledge+action=pow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447801"/>
            <a:ext cx="7620000" cy="5410200"/>
          </a:xfrm>
          <a:prstGeom prst="rect">
            <a:avLst/>
          </a:prstGeom>
          <a:noFill/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برای اقتصاد مقاومتی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1066800" y="1447800"/>
            <a:ext cx="2438400" cy="2362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B Zar" pitchFamily="2" charset="-78"/>
              </a:rPr>
              <a:t>اقتصاد مقاومتی</a:t>
            </a:r>
            <a:endParaRPr lang="en-US" sz="3200" b="1" dirty="0">
              <a:cs typeface="B Zar" pitchFamily="2" charset="-78"/>
            </a:endParaRPr>
          </a:p>
        </p:txBody>
      </p:sp>
      <p:sp>
        <p:nvSpPr>
          <p:cNvPr id="8" name="Oval 7"/>
          <p:cNvSpPr/>
          <p:nvPr/>
        </p:nvSpPr>
        <p:spPr>
          <a:xfrm>
            <a:off x="5410200" y="1371600"/>
            <a:ext cx="2438400" cy="2362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a-IR" sz="3200" b="1" dirty="0" smtClean="0">
                <a:cs typeface="B Zar" pitchFamily="2" charset="-78"/>
              </a:rPr>
              <a:t>سواد اطلاعاتی</a:t>
            </a:r>
            <a:endParaRPr lang="en-US" sz="3200" b="1" dirty="0">
              <a:cs typeface="B Zar" pitchFamily="2" charset="-78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752600" y="3657600"/>
            <a:ext cx="4648200" cy="1905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288925" algn="r" rtl="1">
              <a:buFont typeface="Arial" pitchFamily="34" charset="0"/>
              <a:buChar char="•"/>
            </a:pPr>
            <a:r>
              <a:rPr lang="fa-IR" sz="2400" b="1" dirty="0" smtClean="0">
                <a:solidFill>
                  <a:schemeClr val="tx1"/>
                </a:solidFill>
                <a:cs typeface="B Zar" pitchFamily="2" charset="-78"/>
              </a:rPr>
              <a:t>تولید دانش بومی کاربردی</a:t>
            </a:r>
          </a:p>
          <a:p>
            <a:pPr indent="288925" algn="r" rtl="1">
              <a:buFont typeface="Arial" pitchFamily="34" charset="0"/>
              <a:buChar char="•"/>
            </a:pPr>
            <a:r>
              <a:rPr lang="fa-IR" sz="2400" b="1" dirty="0" smtClean="0">
                <a:solidFill>
                  <a:schemeClr val="tx1"/>
                </a:solidFill>
                <a:cs typeface="B Zar" pitchFamily="2" charset="-78"/>
              </a:rPr>
              <a:t>توانمندسازی</a:t>
            </a:r>
          </a:p>
          <a:p>
            <a:pPr indent="288925" algn="r" rtl="1">
              <a:buFont typeface="Arial" pitchFamily="34" charset="0"/>
              <a:buChar char="•"/>
            </a:pPr>
            <a:r>
              <a:rPr lang="fa-IR" sz="2400" b="1" dirty="0" smtClean="0">
                <a:solidFill>
                  <a:schemeClr val="tx1"/>
                </a:solidFill>
                <a:cs typeface="B Zar" pitchFamily="2" charset="-78"/>
              </a:rPr>
              <a:t>استقلال دانشی</a:t>
            </a:r>
          </a:p>
          <a:p>
            <a:pPr indent="288925" algn="r" rtl="1">
              <a:buFont typeface="Arial" pitchFamily="34" charset="0"/>
              <a:buChar char="•"/>
            </a:pPr>
            <a:r>
              <a:rPr lang="fa-IR" sz="2400" b="1" dirty="0" smtClean="0">
                <a:solidFill>
                  <a:schemeClr val="tx1"/>
                </a:solidFill>
                <a:cs typeface="B Zar" pitchFamily="2" charset="-78"/>
              </a:rPr>
              <a:t>ثروت آفرینی از طریق دانش بومی</a:t>
            </a:r>
          </a:p>
        </p:txBody>
      </p:sp>
      <p:sp>
        <p:nvSpPr>
          <p:cNvPr id="11" name="Left-Right Arrow 10"/>
          <p:cNvSpPr/>
          <p:nvPr/>
        </p:nvSpPr>
        <p:spPr>
          <a:xfrm>
            <a:off x="3581400" y="2286000"/>
            <a:ext cx="1752600" cy="762000"/>
          </a:xfrm>
          <a:prstGeom prst="leftRight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Striped Right Arrow 12"/>
          <p:cNvSpPr/>
          <p:nvPr/>
        </p:nvSpPr>
        <p:spPr>
          <a:xfrm rot="5400000">
            <a:off x="6096000" y="4191000"/>
            <a:ext cx="1600200" cy="990600"/>
          </a:xfrm>
          <a:prstGeom prst="strip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7086600" y="3733800"/>
            <a:ext cx="2362200" cy="1828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rtl="1"/>
            <a:r>
              <a:rPr lang="fa-IR" sz="2400" i="1" dirty="0" smtClean="0">
                <a:solidFill>
                  <a:schemeClr val="tx1"/>
                </a:solidFill>
                <a:cs typeface="B Zar" pitchFamily="2" charset="-78"/>
              </a:rPr>
              <a:t>کنترل</a:t>
            </a:r>
            <a:r>
              <a:rPr lang="fa-IR" sz="2400" b="1" i="1" dirty="0" smtClean="0">
                <a:solidFill>
                  <a:schemeClr val="tx1"/>
                </a:solidFill>
                <a:cs typeface="B Zar" pitchFamily="2" charset="-78"/>
              </a:rPr>
              <a:t> </a:t>
            </a:r>
            <a:r>
              <a:rPr lang="fa-IR" sz="2400" i="1" dirty="0" smtClean="0">
                <a:solidFill>
                  <a:schemeClr val="tx1"/>
                </a:solidFill>
                <a:cs typeface="B Zar" pitchFamily="2" charset="-78"/>
              </a:rPr>
              <a:t>فشار</a:t>
            </a:r>
          </a:p>
          <a:p>
            <a:pPr rtl="1"/>
            <a:endParaRPr lang="fa-IR" sz="2400" i="1" dirty="0" smtClean="0">
              <a:solidFill>
                <a:schemeClr val="tx1"/>
              </a:solidFill>
              <a:cs typeface="B Zar" pitchFamily="2" charset="-78"/>
            </a:endParaRPr>
          </a:p>
          <a:p>
            <a:pPr rtl="1"/>
            <a:endParaRPr lang="fa-IR" sz="2400" i="1" dirty="0">
              <a:solidFill>
                <a:schemeClr val="tx1"/>
              </a:solidFill>
              <a:cs typeface="B Zar" pitchFamily="2" charset="-78"/>
            </a:endParaRPr>
          </a:p>
          <a:p>
            <a:pPr rtl="1"/>
            <a:r>
              <a:rPr lang="fa-IR" sz="2400" i="1" dirty="0" smtClean="0">
                <a:solidFill>
                  <a:schemeClr val="tx1"/>
                </a:solidFill>
                <a:cs typeface="B Zar" pitchFamily="2" charset="-78"/>
              </a:rPr>
              <a:t>تبدیل فشار به فرصت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rmAutofit/>
          </a:bodyPr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سواد اطلاعاتی برای توانمندسازی منابع بومی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76200" y="1371601"/>
            <a:ext cx="8763000" cy="4648199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cs typeface="B Zar" pitchFamily="2" charset="-78"/>
              </a:rPr>
              <a:t>تشخیص حوزه های فشار 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شناسایی نقش سازمانهای گوناگون در کنترل و خنثی سازی فشار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طراحی پژوهشهای بافتی سواد اطلاعاتی (نقش-محور، صنعت – محور، سازمان-محور، موقعیت-محور، پدیده-محور ...)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مدلسازی رفتار اطلاعاتی و حل مسئله (موجود و ایده ال)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طراحی منابع و خدمات اطلاعاتی متناسب با نیازهای هر سازمان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ورود سازمانها به چرخه خودتوانمندسازی و تولید دانش</a:t>
            </a:r>
          </a:p>
          <a:p>
            <a:pPr algn="r" rtl="1"/>
            <a:r>
              <a:rPr lang="fa-IR" dirty="0" smtClean="0">
                <a:cs typeface="B Zar" pitchFamily="2" charset="-78"/>
              </a:rPr>
              <a:t>مدلسازی خودتوانمندسازی سازمانی (شیوه های کنترل فشار و فرصت آفرینی)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rtl="1"/>
            <a:r>
              <a:rPr lang="fa-IR" sz="3600" b="1" dirty="0" smtClean="0">
                <a:solidFill>
                  <a:srgbClr val="00B050"/>
                </a:solidFill>
                <a:cs typeface="B Yekan" pitchFamily="2" charset="-78"/>
              </a:rPr>
              <a:t>برانگیخته کردن سواد اطلاعاتی نهادی-سازمانی و </a:t>
            </a:r>
            <a:br>
              <a:rPr lang="fa-IR" sz="3600" b="1" dirty="0" smtClean="0">
                <a:solidFill>
                  <a:srgbClr val="00B050"/>
                </a:solidFill>
                <a:cs typeface="B Yekan" pitchFamily="2" charset="-78"/>
              </a:rPr>
            </a:br>
            <a:r>
              <a:rPr lang="fa-IR" sz="3600" b="1" dirty="0" smtClean="0">
                <a:solidFill>
                  <a:srgbClr val="00B050"/>
                </a:solidFill>
                <a:cs typeface="B Yekan" pitchFamily="2" charset="-78"/>
              </a:rPr>
              <a:t>تولید دانش بومی کاربردی</a:t>
            </a:r>
            <a:endParaRPr lang="en-US" sz="3600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04800" y="1828801"/>
            <a:ext cx="8458200" cy="3962400"/>
          </a:xfrm>
        </p:spPr>
        <p:txBody>
          <a:bodyPr/>
          <a:lstStyle/>
          <a:p>
            <a:pPr algn="r" rtl="1"/>
            <a:r>
              <a:rPr lang="fa-IR" b="1" dirty="0" smtClean="0">
                <a:cs typeface="B Zar" pitchFamily="2" charset="-78"/>
              </a:rPr>
              <a:t>تعیین مسئله/موقعیت بحرانی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جستجوی راه حلهای غیربومی و طراحی مدل مفهومی 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طراحی پروتکل پژوهش بومی – پسند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استخراج دانش تجربی، خرد جمعی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مدلسازی تجربه های زیسته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تولید دانش بومی و راهکار بومی - پسند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برای تحقق اقتصاد مقاومتی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458200" cy="4297363"/>
          </a:xfrm>
        </p:spPr>
        <p:txBody>
          <a:bodyPr>
            <a:normAutofit/>
          </a:bodyPr>
          <a:lstStyle/>
          <a:p>
            <a:pPr algn="r" rtl="1"/>
            <a:r>
              <a:rPr lang="fa-IR" b="1" dirty="0" smtClean="0">
                <a:cs typeface="B Zar" pitchFamily="2" charset="-78"/>
              </a:rPr>
              <a:t>گذر از مرحله دسترسی به دانش؛ ورود به مرحله تولید دانش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برانگیخته سازی دانش بومی و خرد جمعی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توسعه توانمندی یادگیری فراشناختی در افراد و سازمانها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ورود افراد و سازمانها به چرخه تولید دانش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صدور مدلهای تولید دانش و استقلال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فراخوان </a:t>
            </a:r>
            <a:b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</a:br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سواد اطلاعاتی برای اقتصاد مقاومتی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04800" y="1874837"/>
            <a:ext cx="8458200" cy="4297363"/>
          </a:xfrm>
        </p:spPr>
        <p:txBody>
          <a:bodyPr>
            <a:normAutofit/>
          </a:bodyPr>
          <a:lstStyle/>
          <a:p>
            <a:pPr algn="r" rtl="1"/>
            <a:r>
              <a:rPr lang="fa-IR" b="1" dirty="0" smtClean="0">
                <a:cs typeface="B Zar" pitchFamily="2" charset="-78"/>
              </a:rPr>
              <a:t>اجرای پژوهشهای بافتی سواد اطلاعاتی در مقیاسهای میکرو برای هر موقعیت / پدیده (بحران آب، محیط زیست و ...)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متناسب سازی مدلهای غیربومی با نیازهای بومی</a:t>
            </a:r>
          </a:p>
          <a:p>
            <a:pPr algn="r" rtl="1"/>
            <a:r>
              <a:rPr lang="fa-IR" b="1" dirty="0" smtClean="0">
                <a:cs typeface="B Zar" pitchFamily="2" charset="-78"/>
              </a:rPr>
              <a:t>ایفای نقش تسهیلگر تولید دانش در سازمانها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rtl="1"/>
            <a:r>
              <a:rPr lang="fa-IR" b="1" dirty="0" smtClean="0">
                <a:solidFill>
                  <a:srgbClr val="00B050"/>
                </a:solidFill>
                <a:cs typeface="B Yekan" pitchFamily="2" charset="-78"/>
              </a:rPr>
              <a:t>پژوهش خوب و پژوهش عالی</a:t>
            </a:r>
            <a:endParaRPr lang="en-US" b="1" dirty="0">
              <a:solidFill>
                <a:srgbClr val="00B050"/>
              </a:solidFill>
              <a:cs typeface="B Yekan" pitchFamily="2" charset="-78"/>
            </a:endParaRPr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458200" cy="4297363"/>
          </a:xfrm>
        </p:spPr>
        <p:txBody>
          <a:bodyPr>
            <a:normAutofit/>
          </a:bodyPr>
          <a:lstStyle/>
          <a:p>
            <a:pPr algn="r" rtl="1"/>
            <a:r>
              <a:rPr lang="fa-IR" sz="3000" b="1" dirty="0" smtClean="0">
                <a:solidFill>
                  <a:srgbClr val="00B050"/>
                </a:solidFill>
                <a:cs typeface="B Zar" pitchFamily="2" charset="-78"/>
              </a:rPr>
              <a:t>پژوهش خوب</a:t>
            </a:r>
            <a:r>
              <a:rPr lang="fa-IR" sz="3000" b="1" dirty="0" smtClean="0">
                <a:cs typeface="B Zar" pitchFamily="2" charset="-78"/>
              </a:rPr>
              <a:t>: دانش بومی و خرد جمعی را برای </a:t>
            </a:r>
            <a:r>
              <a:rPr lang="fa-IR" sz="3000" b="1" dirty="0" smtClean="0">
                <a:solidFill>
                  <a:srgbClr val="00B050"/>
                </a:solidFill>
                <a:cs typeface="B Zar" pitchFamily="2" charset="-78"/>
              </a:rPr>
              <a:t>فهم وضع موجود</a:t>
            </a:r>
            <a:r>
              <a:rPr lang="fa-IR" sz="3000" b="1" dirty="0" smtClean="0">
                <a:cs typeface="B Zar" pitchFamily="2" charset="-78"/>
              </a:rPr>
              <a:t> </a:t>
            </a:r>
            <a:r>
              <a:rPr lang="fa-IR" sz="3000" b="1" dirty="0" smtClean="0">
                <a:solidFill>
                  <a:srgbClr val="00B050"/>
                </a:solidFill>
                <a:cs typeface="B Zar" pitchFamily="2" charset="-78"/>
              </a:rPr>
              <a:t>و شناخت منابع موجود</a:t>
            </a:r>
            <a:r>
              <a:rPr lang="fa-IR" sz="3000" b="1" dirty="0" smtClean="0">
                <a:cs typeface="B Zar" pitchFamily="2" charset="-78"/>
              </a:rPr>
              <a:t> برانگیخته می کند.</a:t>
            </a:r>
          </a:p>
          <a:p>
            <a:pPr algn="r" rtl="1">
              <a:buNone/>
            </a:pPr>
            <a:endParaRPr lang="fa-IR" sz="3000" b="1" dirty="0" smtClean="0">
              <a:cs typeface="B Zar" pitchFamily="2" charset="-78"/>
            </a:endParaRPr>
          </a:p>
          <a:p>
            <a:pPr algn="r" rtl="1"/>
            <a:r>
              <a:rPr lang="fa-IR" sz="3000" b="1" dirty="0" smtClean="0">
                <a:solidFill>
                  <a:srgbClr val="00B050"/>
                </a:solidFill>
                <a:cs typeface="B Zar" pitchFamily="2" charset="-78"/>
              </a:rPr>
              <a:t>پژوهش عالی</a:t>
            </a:r>
            <a:r>
              <a:rPr lang="fa-IR" sz="3000" b="1" dirty="0" smtClean="0">
                <a:cs typeface="B Zar" pitchFamily="2" charset="-78"/>
              </a:rPr>
              <a:t>: دانش بومی و خرد جمعی را برای </a:t>
            </a:r>
            <a:r>
              <a:rPr lang="fa-IR" sz="3000" b="1" dirty="0" smtClean="0">
                <a:solidFill>
                  <a:srgbClr val="00B050"/>
                </a:solidFill>
                <a:cs typeface="B Zar" pitchFamily="2" charset="-78"/>
              </a:rPr>
              <a:t>ساخت وضع مطلوب و ساخت منابع موردنیاز </a:t>
            </a:r>
            <a:r>
              <a:rPr lang="fa-IR" sz="3000" b="1" dirty="0" smtClean="0">
                <a:cs typeface="B Zar" pitchFamily="2" charset="-78"/>
              </a:rPr>
              <a:t>برانگیخته می کند. </a:t>
            </a:r>
          </a:p>
          <a:p>
            <a:pPr algn="r" rtl="1">
              <a:buNone/>
            </a:pPr>
            <a:endParaRPr lang="fa-IR" b="1" dirty="0" smtClean="0">
              <a:cs typeface="B Zar" pitchFamily="2" charset="-78"/>
            </a:endParaRPr>
          </a:p>
          <a:p>
            <a:pPr algn="r" rtl="1"/>
            <a:r>
              <a:rPr lang="fa-IR" b="1" dirty="0" smtClean="0">
                <a:cs typeface="B Zar" pitchFamily="2" charset="-78"/>
              </a:rPr>
              <a:t>و هر یک از این دو، به </a:t>
            </a:r>
            <a:r>
              <a:rPr lang="fa-IR" b="1" u="sng" dirty="0" smtClean="0">
                <a:cs typeface="B Zar" pitchFamily="2" charset="-78"/>
              </a:rPr>
              <a:t>مدل مفهومی </a:t>
            </a:r>
            <a:r>
              <a:rPr lang="fa-IR" b="1" dirty="0" smtClean="0">
                <a:cs typeface="B Zar" pitchFamily="2" charset="-78"/>
              </a:rPr>
              <a:t>متفاوتی نیاز دارند.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304800" y="5181600"/>
            <a:ext cx="8458200" cy="1600200"/>
          </a:xfrm>
        </p:spPr>
        <p:txBody>
          <a:bodyPr>
            <a:normAutofit lnSpcReduction="10000"/>
          </a:bodyPr>
          <a:lstStyle/>
          <a:p>
            <a:pPr algn="ctr" rtl="1">
              <a:buNone/>
            </a:pPr>
            <a:r>
              <a:rPr lang="fa-IR" sz="2400" b="1" dirty="0" smtClean="0">
                <a:cs typeface="B Zar" pitchFamily="2" charset="-78"/>
              </a:rPr>
              <a:t>یک سایز فیت همه نیست: تولید میکرومدلهای بافتی سواد اطلاعاتی برای نیازهای متنوع افراد و سازمانها</a:t>
            </a:r>
          </a:p>
          <a:p>
            <a:pPr algn="ctr" rtl="1">
              <a:buNone/>
            </a:pPr>
            <a:r>
              <a:rPr lang="en-US" sz="4400" b="1" dirty="0" smtClean="0">
                <a:solidFill>
                  <a:srgbClr val="00B050"/>
                </a:solidFill>
                <a:cs typeface="B Zar" pitchFamily="2" charset="-78"/>
              </a:rPr>
              <a:t>maryamnazari.com</a:t>
            </a:r>
            <a:endParaRPr lang="fa-IR" sz="4400" b="1" dirty="0" smtClean="0">
              <a:solidFill>
                <a:srgbClr val="00B050"/>
              </a:solidFill>
              <a:cs typeface="B Zar" pitchFamily="2" charset="-78"/>
            </a:endParaRPr>
          </a:p>
        </p:txBody>
      </p:sp>
      <p:pic>
        <p:nvPicPr>
          <p:cNvPr id="5" name="Picture 4" descr="Knowledge-is-pow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7800" y="76200"/>
            <a:ext cx="6045200" cy="48341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471</Words>
  <Application>Microsoft Office PowerPoint</Application>
  <PresentationFormat>On-screen Show (4:3)</PresentationFormat>
  <Paragraphs>68</Paragraphs>
  <Slides>12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سواد اطلاعاتی برای اقتصاد مقاومتی</vt:lpstr>
      <vt:lpstr>جامعه اطلاعاتی</vt:lpstr>
      <vt:lpstr>مفهوم و اصالت سواد اطلاعاتی</vt:lpstr>
      <vt:lpstr>اقتصاد مقاومتی</vt:lpstr>
      <vt:lpstr>برای اقتصاد مقاومتی</vt:lpstr>
      <vt:lpstr>Slide 6</vt:lpstr>
      <vt:lpstr>سواد اطلاعاتی برای توانمندسازی منابع بومی</vt:lpstr>
      <vt:lpstr>برانگیخته کردن سواد اطلاعاتی نهادی-سازمانی و  تولید دانش بومی کاربردی</vt:lpstr>
      <vt:lpstr>برای تحقق اقتصاد مقاومتی</vt:lpstr>
      <vt:lpstr>فراخوان  سواد اطلاعاتی برای اقتصاد مقاومتی</vt:lpstr>
      <vt:lpstr>پژوهش خوب و پژوهش عالی</vt:lpstr>
      <vt:lpstr>Slide 12</vt:lpstr>
    </vt:vector>
  </TitlesOfParts>
  <Company>MRT www.Win2Farsi.com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سواد اطلاعاتی برای اقتصاد مقاومتی</dc:title>
  <dc:creator>MRT</dc:creator>
  <cp:lastModifiedBy>toghanipour</cp:lastModifiedBy>
  <cp:revision>32</cp:revision>
  <dcterms:created xsi:type="dcterms:W3CDTF">2015-05-27T02:51:18Z</dcterms:created>
  <dcterms:modified xsi:type="dcterms:W3CDTF">2015-05-27T05:15:08Z</dcterms:modified>
</cp:coreProperties>
</file>