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2" r:id="rId3"/>
    <p:sldId id="264" r:id="rId4"/>
    <p:sldId id="262" r:id="rId5"/>
    <p:sldId id="263" r:id="rId6"/>
    <p:sldId id="265" r:id="rId7"/>
    <p:sldId id="267" r:id="rId8"/>
    <p:sldId id="260" r:id="rId9"/>
    <p:sldId id="259" r:id="rId10"/>
    <p:sldId id="257" r:id="rId11"/>
    <p:sldId id="274" r:id="rId12"/>
    <p:sldId id="266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ED6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53D152-0D32-43ED-B131-789AD54175BF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226C24B2-A544-4002-8A81-F54B02242C99}">
      <dgm:prSet phldrT="[Text]"/>
      <dgm:spPr>
        <a:solidFill>
          <a:srgbClr val="FFC000"/>
        </a:solidFill>
      </dgm:spPr>
      <dgm:t>
        <a:bodyPr/>
        <a:lstStyle/>
        <a:p>
          <a:pPr rtl="0"/>
          <a:r>
            <a:rPr lang="fa-IR" b="1" dirty="0" smtClean="0">
              <a:cs typeface="B Lotus" pitchFamily="2" charset="-78"/>
            </a:rPr>
            <a:t>مهارتهای سواد مالی</a:t>
          </a:r>
          <a:endParaRPr lang="en-US" b="1" dirty="0">
            <a:cs typeface="B Lotus" pitchFamily="2" charset="-78"/>
          </a:endParaRPr>
        </a:p>
      </dgm:t>
    </dgm:pt>
    <dgm:pt modelId="{547B7766-8A0B-4F30-B8E2-F1D9AA3C7E1C}" type="parTrans" cxnId="{03A9BCCD-6BDA-4FF7-AFE0-3FA90BCD3DAC}">
      <dgm:prSet/>
      <dgm:spPr/>
      <dgm:t>
        <a:bodyPr/>
        <a:lstStyle/>
        <a:p>
          <a:endParaRPr lang="en-US"/>
        </a:p>
      </dgm:t>
    </dgm:pt>
    <dgm:pt modelId="{3CD34104-6D8E-4453-AD0C-4F8F60F9354B}" type="sibTrans" cxnId="{03A9BCCD-6BDA-4FF7-AFE0-3FA90BCD3DAC}">
      <dgm:prSet/>
      <dgm:spPr>
        <a:solidFill>
          <a:srgbClr val="92D050"/>
        </a:solidFill>
      </dgm:spPr>
      <dgm:t>
        <a:bodyPr/>
        <a:lstStyle/>
        <a:p>
          <a:endParaRPr lang="en-US"/>
        </a:p>
      </dgm:t>
    </dgm:pt>
    <dgm:pt modelId="{0FD6FE1D-55D9-408A-98F5-F96DF17F7454}">
      <dgm:prSet phldrT="[Text]"/>
      <dgm:spPr/>
      <dgm:t>
        <a:bodyPr/>
        <a:lstStyle/>
        <a:p>
          <a:r>
            <a:rPr lang="fa-IR" b="1" dirty="0" smtClean="0">
              <a:cs typeface="B Lotus" pitchFamily="2" charset="-78"/>
            </a:rPr>
            <a:t>مهارتهای کارآفرینی</a:t>
          </a:r>
          <a:endParaRPr lang="en-US" b="1" dirty="0">
            <a:cs typeface="B Lotus" pitchFamily="2" charset="-78"/>
          </a:endParaRPr>
        </a:p>
      </dgm:t>
    </dgm:pt>
    <dgm:pt modelId="{9D27EB65-B870-47F6-8498-9FCFBC3FF2AA}" type="parTrans" cxnId="{47547636-8164-4D72-8D8B-73F5C391FA00}">
      <dgm:prSet/>
      <dgm:spPr/>
      <dgm:t>
        <a:bodyPr/>
        <a:lstStyle/>
        <a:p>
          <a:endParaRPr lang="en-US"/>
        </a:p>
      </dgm:t>
    </dgm:pt>
    <dgm:pt modelId="{13698280-4487-49F7-92BA-3715F81519B3}" type="sibTrans" cxnId="{47547636-8164-4D72-8D8B-73F5C391FA00}">
      <dgm:prSet/>
      <dgm:spPr/>
      <dgm:t>
        <a:bodyPr/>
        <a:lstStyle/>
        <a:p>
          <a:endParaRPr lang="en-US"/>
        </a:p>
      </dgm:t>
    </dgm:pt>
    <dgm:pt modelId="{7F99CABC-FD1E-42C3-9B91-A8DD10825FA6}">
      <dgm:prSet/>
      <dgm:spPr>
        <a:solidFill>
          <a:srgbClr val="F7ED6F"/>
        </a:solidFill>
      </dgm:spPr>
      <dgm:t>
        <a:bodyPr/>
        <a:lstStyle/>
        <a:p>
          <a:r>
            <a:rPr lang="fa-IR" b="1" dirty="0" smtClean="0">
              <a:cs typeface="B Lotus" pitchFamily="2" charset="-78"/>
            </a:rPr>
            <a:t>مهارتهای سواد اطلاعاتی</a:t>
          </a:r>
          <a:endParaRPr lang="en-US" b="1" dirty="0">
            <a:cs typeface="B Lotus" pitchFamily="2" charset="-78"/>
          </a:endParaRPr>
        </a:p>
      </dgm:t>
    </dgm:pt>
    <dgm:pt modelId="{426A2637-7A22-4D6D-8362-3903C6ADD6BF}" type="parTrans" cxnId="{999C40ED-3DA2-4751-A47A-E0E64DEC6AB3}">
      <dgm:prSet/>
      <dgm:spPr/>
      <dgm:t>
        <a:bodyPr/>
        <a:lstStyle/>
        <a:p>
          <a:endParaRPr lang="en-US"/>
        </a:p>
      </dgm:t>
    </dgm:pt>
    <dgm:pt modelId="{8FD71EE6-4D64-4D99-9CB0-EEFC94103D27}" type="sibTrans" cxnId="{999C40ED-3DA2-4751-A47A-E0E64DEC6AB3}">
      <dgm:prSet/>
      <dgm:spPr>
        <a:solidFill>
          <a:srgbClr val="7030A0"/>
        </a:solidFill>
      </dgm:spPr>
      <dgm:t>
        <a:bodyPr/>
        <a:lstStyle/>
        <a:p>
          <a:endParaRPr lang="en-US"/>
        </a:p>
      </dgm:t>
    </dgm:pt>
    <dgm:pt modelId="{2437FDCE-D873-477F-B289-F4D039542D39}" type="pres">
      <dgm:prSet presAssocID="{6353D152-0D32-43ED-B131-789AD54175BF}" presName="Name0" presStyleCnt="0">
        <dgm:presLayoutVars>
          <dgm:dir/>
          <dgm:resizeHandles val="exact"/>
        </dgm:presLayoutVars>
      </dgm:prSet>
      <dgm:spPr/>
    </dgm:pt>
    <dgm:pt modelId="{564CB6C3-5253-4D9F-A983-2178DD537F47}" type="pres">
      <dgm:prSet presAssocID="{6353D152-0D32-43ED-B131-789AD54175BF}" presName="vNodes" presStyleCnt="0"/>
      <dgm:spPr/>
    </dgm:pt>
    <dgm:pt modelId="{EAFCBEF9-73A4-4548-98BC-B02A68D9ABBF}" type="pres">
      <dgm:prSet presAssocID="{226C24B2-A544-4002-8A81-F54B02242C9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ED80E1-8030-4164-8D00-9133F8F90B82}" type="pres">
      <dgm:prSet presAssocID="{3CD34104-6D8E-4453-AD0C-4F8F60F9354B}" presName="spacerT" presStyleCnt="0"/>
      <dgm:spPr/>
    </dgm:pt>
    <dgm:pt modelId="{41F921A9-F160-4CDF-8023-7CC3D1DC1C97}" type="pres">
      <dgm:prSet presAssocID="{3CD34104-6D8E-4453-AD0C-4F8F60F9354B}" presName="sibTrans" presStyleLbl="sibTrans2D1" presStyleIdx="0" presStyleCnt="2"/>
      <dgm:spPr/>
      <dgm:t>
        <a:bodyPr/>
        <a:lstStyle/>
        <a:p>
          <a:endParaRPr lang="en-US"/>
        </a:p>
      </dgm:t>
    </dgm:pt>
    <dgm:pt modelId="{19DB1470-21EB-466A-9473-F8F04B4AA76C}" type="pres">
      <dgm:prSet presAssocID="{3CD34104-6D8E-4453-AD0C-4F8F60F9354B}" presName="spacerB" presStyleCnt="0"/>
      <dgm:spPr/>
    </dgm:pt>
    <dgm:pt modelId="{E78449D3-3793-453F-BABE-E355949893EA}" type="pres">
      <dgm:prSet presAssocID="{7F99CABC-FD1E-42C3-9B91-A8DD10825FA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E703F7-7498-4BBA-A619-0ACD9D98D149}" type="pres">
      <dgm:prSet presAssocID="{6353D152-0D32-43ED-B131-789AD54175BF}" presName="sibTransLast" presStyleLbl="sibTrans2D1" presStyleIdx="1" presStyleCnt="2"/>
      <dgm:spPr/>
      <dgm:t>
        <a:bodyPr/>
        <a:lstStyle/>
        <a:p>
          <a:endParaRPr lang="en-US"/>
        </a:p>
      </dgm:t>
    </dgm:pt>
    <dgm:pt modelId="{771F817A-619D-4476-9312-459275397451}" type="pres">
      <dgm:prSet presAssocID="{6353D152-0D32-43ED-B131-789AD54175B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7CBCCFBC-A134-4A89-8584-0BBF864F2201}" type="pres">
      <dgm:prSet presAssocID="{6353D152-0D32-43ED-B131-789AD54175BF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A9BCCD-6BDA-4FF7-AFE0-3FA90BCD3DAC}" srcId="{6353D152-0D32-43ED-B131-789AD54175BF}" destId="{226C24B2-A544-4002-8A81-F54B02242C99}" srcOrd="0" destOrd="0" parTransId="{547B7766-8A0B-4F30-B8E2-F1D9AA3C7E1C}" sibTransId="{3CD34104-6D8E-4453-AD0C-4F8F60F9354B}"/>
    <dgm:cxn modelId="{38F36DEA-EDF1-4BE8-BBF9-57D4FEAC997D}" type="presOf" srcId="{6353D152-0D32-43ED-B131-789AD54175BF}" destId="{2437FDCE-D873-477F-B289-F4D039542D39}" srcOrd="0" destOrd="0" presId="urn:microsoft.com/office/officeart/2005/8/layout/equation2"/>
    <dgm:cxn modelId="{999C40ED-3DA2-4751-A47A-E0E64DEC6AB3}" srcId="{6353D152-0D32-43ED-B131-789AD54175BF}" destId="{7F99CABC-FD1E-42C3-9B91-A8DD10825FA6}" srcOrd="1" destOrd="0" parTransId="{426A2637-7A22-4D6D-8362-3903C6ADD6BF}" sibTransId="{8FD71EE6-4D64-4D99-9CB0-EEFC94103D27}"/>
    <dgm:cxn modelId="{D9FDA93F-D183-4EC1-B955-8E6F350A95AA}" type="presOf" srcId="{3CD34104-6D8E-4453-AD0C-4F8F60F9354B}" destId="{41F921A9-F160-4CDF-8023-7CC3D1DC1C97}" srcOrd="0" destOrd="0" presId="urn:microsoft.com/office/officeart/2005/8/layout/equation2"/>
    <dgm:cxn modelId="{D2409317-BD25-4EFC-BFDA-E7858262922A}" type="presOf" srcId="{0FD6FE1D-55D9-408A-98F5-F96DF17F7454}" destId="{7CBCCFBC-A134-4A89-8584-0BBF864F2201}" srcOrd="0" destOrd="0" presId="urn:microsoft.com/office/officeart/2005/8/layout/equation2"/>
    <dgm:cxn modelId="{0FE44AD7-3A42-40BB-BD93-D5E17719CD12}" type="presOf" srcId="{8FD71EE6-4D64-4D99-9CB0-EEFC94103D27}" destId="{771F817A-619D-4476-9312-459275397451}" srcOrd="1" destOrd="0" presId="urn:microsoft.com/office/officeart/2005/8/layout/equation2"/>
    <dgm:cxn modelId="{12E3F052-6C38-4C0B-B756-EE82A47C86EB}" type="presOf" srcId="{7F99CABC-FD1E-42C3-9B91-A8DD10825FA6}" destId="{E78449D3-3793-453F-BABE-E355949893EA}" srcOrd="0" destOrd="0" presId="urn:microsoft.com/office/officeart/2005/8/layout/equation2"/>
    <dgm:cxn modelId="{C6280CBE-67C4-4ACF-94C8-CA1246D470D6}" type="presOf" srcId="{226C24B2-A544-4002-8A81-F54B02242C99}" destId="{EAFCBEF9-73A4-4548-98BC-B02A68D9ABBF}" srcOrd="0" destOrd="0" presId="urn:microsoft.com/office/officeart/2005/8/layout/equation2"/>
    <dgm:cxn modelId="{47547636-8164-4D72-8D8B-73F5C391FA00}" srcId="{6353D152-0D32-43ED-B131-789AD54175BF}" destId="{0FD6FE1D-55D9-408A-98F5-F96DF17F7454}" srcOrd="2" destOrd="0" parTransId="{9D27EB65-B870-47F6-8498-9FCFBC3FF2AA}" sibTransId="{13698280-4487-49F7-92BA-3715F81519B3}"/>
    <dgm:cxn modelId="{3E6B4C4E-BCF5-4EE1-A5C2-00289C6B0EE9}" type="presOf" srcId="{8FD71EE6-4D64-4D99-9CB0-EEFC94103D27}" destId="{E9E703F7-7498-4BBA-A619-0ACD9D98D149}" srcOrd="0" destOrd="0" presId="urn:microsoft.com/office/officeart/2005/8/layout/equation2"/>
    <dgm:cxn modelId="{503FAC0C-31A0-4625-AE58-CD1AA0990897}" type="presParOf" srcId="{2437FDCE-D873-477F-B289-F4D039542D39}" destId="{564CB6C3-5253-4D9F-A983-2178DD537F47}" srcOrd="0" destOrd="0" presId="urn:microsoft.com/office/officeart/2005/8/layout/equation2"/>
    <dgm:cxn modelId="{D9E5A62A-439E-4974-A936-ADA2491FC2DD}" type="presParOf" srcId="{564CB6C3-5253-4D9F-A983-2178DD537F47}" destId="{EAFCBEF9-73A4-4548-98BC-B02A68D9ABBF}" srcOrd="0" destOrd="0" presId="urn:microsoft.com/office/officeart/2005/8/layout/equation2"/>
    <dgm:cxn modelId="{75BEEBD2-95E5-41BF-8221-C7076E4CA09F}" type="presParOf" srcId="{564CB6C3-5253-4D9F-A983-2178DD537F47}" destId="{98ED80E1-8030-4164-8D00-9133F8F90B82}" srcOrd="1" destOrd="0" presId="urn:microsoft.com/office/officeart/2005/8/layout/equation2"/>
    <dgm:cxn modelId="{EF65842D-01A1-41A3-A80F-020DF6A797AD}" type="presParOf" srcId="{564CB6C3-5253-4D9F-A983-2178DD537F47}" destId="{41F921A9-F160-4CDF-8023-7CC3D1DC1C97}" srcOrd="2" destOrd="0" presId="urn:microsoft.com/office/officeart/2005/8/layout/equation2"/>
    <dgm:cxn modelId="{28CA9D9B-524C-46DF-85F5-0CD0F6B211DF}" type="presParOf" srcId="{564CB6C3-5253-4D9F-A983-2178DD537F47}" destId="{19DB1470-21EB-466A-9473-F8F04B4AA76C}" srcOrd="3" destOrd="0" presId="urn:microsoft.com/office/officeart/2005/8/layout/equation2"/>
    <dgm:cxn modelId="{1A119252-9F67-4405-8641-9BF780E71EFC}" type="presParOf" srcId="{564CB6C3-5253-4D9F-A983-2178DD537F47}" destId="{E78449D3-3793-453F-BABE-E355949893EA}" srcOrd="4" destOrd="0" presId="urn:microsoft.com/office/officeart/2005/8/layout/equation2"/>
    <dgm:cxn modelId="{71A384F8-29AE-4163-8395-07F4E5313A85}" type="presParOf" srcId="{2437FDCE-D873-477F-B289-F4D039542D39}" destId="{E9E703F7-7498-4BBA-A619-0ACD9D98D149}" srcOrd="1" destOrd="0" presId="urn:microsoft.com/office/officeart/2005/8/layout/equation2"/>
    <dgm:cxn modelId="{9280979A-21EA-4406-B9FC-FB6CEC8DFEB4}" type="presParOf" srcId="{E9E703F7-7498-4BBA-A619-0ACD9D98D149}" destId="{771F817A-619D-4476-9312-459275397451}" srcOrd="0" destOrd="0" presId="urn:microsoft.com/office/officeart/2005/8/layout/equation2"/>
    <dgm:cxn modelId="{E510BB23-95DD-4913-B70F-9EA67FB2F419}" type="presParOf" srcId="{2437FDCE-D873-477F-B289-F4D039542D39}" destId="{7CBCCFBC-A134-4A89-8584-0BBF864F2201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42B723F-7CEF-410E-B372-8F3018760D75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559D4A1-FBBD-44A3-9A00-3B30FB1D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1196752"/>
            <a:ext cx="7557120" cy="1828800"/>
          </a:xfrm>
        </p:spPr>
        <p:txBody>
          <a:bodyPr/>
          <a:lstStyle/>
          <a:p>
            <a:pPr algn="ctr" rtl="1"/>
            <a:r>
              <a:rPr lang="ar-SA" b="1" dirty="0" smtClean="0">
                <a:cs typeface="B Lotus" pitchFamily="2" charset="-78"/>
              </a:rPr>
              <a:t>نقش سواد اطلاعاتی در توسعه کارآفرینی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fa-IR" sz="2800" b="1" dirty="0" smtClean="0">
                <a:solidFill>
                  <a:schemeClr val="bg1"/>
                </a:solidFill>
                <a:cs typeface="B Lotus" pitchFamily="2" charset="-78"/>
              </a:rPr>
              <a:t>رویا پورنقی</a:t>
            </a:r>
          </a:p>
          <a:p>
            <a:pPr algn="ctr"/>
            <a:r>
              <a:rPr lang="fa-IR" sz="2100" b="1" dirty="0" smtClean="0">
                <a:solidFill>
                  <a:schemeClr val="bg1"/>
                </a:solidFill>
                <a:cs typeface="B Lotus" pitchFamily="2" charset="-78"/>
              </a:rPr>
              <a:t>استادیار پژوهشگاه علوم و فناوری اطلاعات ایران- پژوهشکده علم سنجی و تحلیل اطلاعات</a:t>
            </a:r>
          </a:p>
        </p:txBody>
      </p:sp>
      <p:pic>
        <p:nvPicPr>
          <p:cNvPr id="3074" name="Picture 2" descr="C:\Users\pournaghi.INTRANET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093296"/>
            <a:ext cx="1800200" cy="648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Lotus" pitchFamily="2" charset="-78"/>
              </a:rPr>
              <a:t>سواد اطلاعاتی</a:t>
            </a:r>
            <a:endParaRPr lang="en-US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2500" dirty="0" smtClean="0">
                <a:cs typeface="B Lotus" pitchFamily="2" charset="-78"/>
              </a:rPr>
              <a:t>سواد اطلاعاتي قدرت دسترسي مؤثر به اطلاعات با ارزش، آگاهي چگونگي سازماندهي دانش واطلاعات، روش هاي مختلف جستجو، توان تشخيص مشکل و شناخت مؤثر ترين اطلاعات براي رفع آن مي باشد، و با سواد اطلاعاتي کسي که آموخته باشد چگونه بياموزد</a:t>
            </a:r>
            <a:r>
              <a:rPr lang="fa-IR" sz="2500" dirty="0" smtClean="0">
                <a:cs typeface="B Lotus" pitchFamily="2" charset="-78"/>
              </a:rPr>
              <a:t>(1)</a:t>
            </a:r>
            <a:r>
              <a:rPr lang="ar-SA" sz="2500" dirty="0" smtClean="0">
                <a:cs typeface="B Lotus" pitchFamily="2" charset="-78"/>
              </a:rPr>
              <a:t>.</a:t>
            </a:r>
            <a:endParaRPr lang="en-US" sz="2500" dirty="0">
              <a:cs typeface="B Lotus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363272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400" dirty="0" smtClean="0">
                <a:cs typeface="B Lotus" pitchFamily="2" charset="-78"/>
              </a:rPr>
              <a:t>بسیاری از کشورها نظیر آمریکا،‌استرالیا، و غالب کشورهای اروپایی این مقوله را از طریق گنجاندن در نظام آموزش خود در سطح فراگیر مورد بهره برداری قرار داده و آموزش سواد اطلاعاتی در این کشورها به یک امر مهم تبدیل شده است.</a:t>
            </a:r>
            <a:endParaRPr lang="en-US" sz="2400" dirty="0" smtClean="0">
              <a:cs typeface="B Lotus" pitchFamily="2" charset="-78"/>
            </a:endParaRPr>
          </a:p>
          <a:p>
            <a:pPr algn="r" rtl="1">
              <a:buNone/>
            </a:pPr>
            <a:endParaRPr lang="fa-IR" sz="2400" dirty="0" smtClean="0">
              <a:cs typeface="B Lotus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cs typeface="B Lotus" pitchFamily="2" charset="-78"/>
              </a:rPr>
              <a:t>روز ،‌هفته و ماه سواد اطلاعاتی</a:t>
            </a:r>
            <a:endParaRPr lang="en-US" sz="2400" dirty="0" smtClean="0">
              <a:cs typeface="B Lotus" pitchFamily="2" charset="-78"/>
            </a:endParaRPr>
          </a:p>
          <a:p>
            <a:pPr algn="r" rtl="1">
              <a:buNone/>
            </a:pPr>
            <a:endParaRPr lang="en-US" sz="2400" dirty="0" smtClean="0">
              <a:cs typeface="B Lotus" pitchFamily="2" charset="-78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b="1" dirty="0" smtClean="0">
                <a:cs typeface="B Lotus" pitchFamily="2" charset="-78"/>
              </a:rPr>
              <a:t>كاركردهاي سواد اطلاعاتي</a:t>
            </a:r>
            <a:r>
              <a:rPr lang="fa-IR" sz="2000" b="1" dirty="0" smtClean="0">
                <a:cs typeface="B Lotus" pitchFamily="2" charset="-78"/>
              </a:rPr>
              <a:t>(3)</a:t>
            </a:r>
            <a:endParaRPr lang="en-US" sz="2000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916832"/>
            <a:ext cx="6293035" cy="3694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8600"/>
            <a:ext cx="8424936" cy="990600"/>
          </a:xfrm>
        </p:spPr>
        <p:txBody>
          <a:bodyPr>
            <a:normAutofit/>
          </a:bodyPr>
          <a:lstStyle/>
          <a:p>
            <a:r>
              <a:rPr lang="ar-SA" sz="3800" b="1" dirty="0" smtClean="0">
                <a:cs typeface="B Lotus" pitchFamily="2" charset="-78"/>
              </a:rPr>
              <a:t>اهميت سواد اطلاعاتي در زندگي شخصي و شغلي</a:t>
            </a:r>
            <a:endParaRPr lang="en-US" sz="3800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US" dirty="0">
              <a:cs typeface="B Zar" pitchFamily="2" charset="-78"/>
            </a:endParaRPr>
          </a:p>
        </p:txBody>
      </p:sp>
      <p:pic>
        <p:nvPicPr>
          <p:cNvPr id="2050" name="Picture 2" descr="C:\Users\pournaghi.INTRANET\Desktop\sources_of_inform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16832"/>
            <a:ext cx="5535888" cy="3653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Lotus" pitchFamily="2" charset="-78"/>
              </a:rPr>
              <a:t>کارآفرین</a:t>
            </a:r>
            <a:endParaRPr lang="en-US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r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کارآفرین فردی است که با تلاش و پشتکار بسیارو همراه با پذیرش ریسک های مالی، روانی و اجتماعی،و البته با انگیزه کسب سود مالی، توفیق طلبی، رضایت شخصی و استقلال به نوآوری و بهره گیری از فرصت ها می پردازد.(8)</a:t>
            </a:r>
            <a:endParaRPr lang="en-US" dirty="0" smtClean="0">
              <a:cs typeface="B Lotus" pitchFamily="2" charset="-78"/>
            </a:endParaRPr>
          </a:p>
          <a:p>
            <a:pPr algn="r" rtl="1">
              <a:buNone/>
            </a:pPr>
            <a:endParaRPr lang="en-US" dirty="0" smtClean="0">
              <a:cs typeface="B Lotus" pitchFamily="2" charset="-78"/>
            </a:endParaRPr>
          </a:p>
          <a:p>
            <a:pPr algn="ctr" rtl="1">
              <a:buNone/>
            </a:pPr>
            <a:r>
              <a:rPr lang="ar-SA" dirty="0" smtClean="0">
                <a:cs typeface="B Lotus" pitchFamily="2" charset="-78"/>
              </a:rPr>
              <a:t>نکته مشترک همه تعاریف کارافرین:</a:t>
            </a:r>
            <a:endParaRPr lang="en-US" dirty="0" smtClean="0">
              <a:cs typeface="B Lotus" pitchFamily="2" charset="-78"/>
            </a:endParaRPr>
          </a:p>
          <a:p>
            <a:pPr algn="ctr" rtl="1">
              <a:buNone/>
            </a:pPr>
            <a:r>
              <a:rPr lang="ar-SA" dirty="0" smtClean="0">
                <a:cs typeface="B Lotus" pitchFamily="2" charset="-78"/>
              </a:rPr>
              <a:t>توانایی راه اندازی و مدیریت یک کسب و کار است که خلاقیت و نوآوری بخش جدایی ناپذیر ان است</a:t>
            </a:r>
            <a:endParaRPr lang="en-US" dirty="0" smtClean="0">
              <a:cs typeface="B Lotus" pitchFamily="2" charset="-78"/>
            </a:endParaRPr>
          </a:p>
          <a:p>
            <a:pPr algn="ctr" rtl="1">
              <a:buNone/>
            </a:pPr>
            <a:r>
              <a:rPr lang="ar-SA" dirty="0" smtClean="0">
                <a:cs typeface="B Lotus" pitchFamily="2" charset="-78"/>
              </a:rPr>
              <a:t> </a:t>
            </a:r>
            <a:endParaRPr lang="en-US" dirty="0" smtClean="0">
              <a:cs typeface="B Lotus" pitchFamily="2" charset="-78"/>
            </a:endParaRPr>
          </a:p>
          <a:p>
            <a:pPr algn="ctr" rtl="1">
              <a:buNone/>
            </a:pPr>
            <a:r>
              <a:rPr lang="ar-SA" dirty="0" smtClean="0">
                <a:cs typeface="B Lotus" pitchFamily="2" charset="-78"/>
              </a:rPr>
              <a:t>نکته مهم در این میان اموزش مهارتها و قابلیتهایی است که می تواند افراد را در قرار گرفتن درمسیر کارآفرینی توانمند سازد.</a:t>
            </a:r>
            <a:endParaRPr lang="en-US" dirty="0" smtClean="0">
              <a:cs typeface="B Lotus" pitchFamily="2" charset="-78"/>
            </a:endParaRPr>
          </a:p>
          <a:p>
            <a:pPr algn="ctr" rtl="1">
              <a:buNone/>
            </a:pPr>
            <a:r>
              <a:rPr lang="ar-SA" dirty="0" smtClean="0">
                <a:cs typeface="B Lotus" pitchFamily="2" charset="-78"/>
              </a:rPr>
              <a:t>سواد اطلاعاتی به عنوان یکی از عواملی که در تقویت قابلیتهای کارآفرینی نقش و تاثیر به سزایی دارد مطرح است</a:t>
            </a:r>
            <a:endParaRPr lang="en-US" dirty="0">
              <a:cs typeface="B Lotus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Lotus" pitchFamily="2" charset="-78"/>
              </a:rPr>
              <a:t>سواد مالی و کارآفرینی</a:t>
            </a:r>
            <a:endParaRPr lang="en-US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8229600" cy="4525963"/>
          </a:xfrm>
        </p:spPr>
        <p:txBody>
          <a:bodyPr>
            <a:noAutofit/>
          </a:bodyPr>
          <a:lstStyle/>
          <a:p>
            <a:pPr algn="just" rtl="1">
              <a:buFont typeface="Wingdings" pitchFamily="2" charset="2"/>
              <a:buChar char=""/>
            </a:pPr>
            <a:r>
              <a:rPr lang="ar-SA" sz="2000" dirty="0" smtClean="0">
                <a:cs typeface="B Lotus" pitchFamily="2" charset="-78"/>
              </a:rPr>
              <a:t>اکثر افراد  فاقد سواد مالی لازم برای تصمیم گیری های مالی مهم و کسب بهترین  منافع برای خود می باشند</a:t>
            </a:r>
            <a:r>
              <a:rPr lang="fa-IR" sz="2000" dirty="0" smtClean="0">
                <a:cs typeface="B Lotus" pitchFamily="2" charset="-78"/>
              </a:rPr>
              <a:t>(9-10)</a:t>
            </a:r>
            <a:r>
              <a:rPr lang="ar-SA" sz="2000" dirty="0" smtClean="0">
                <a:cs typeface="B Lotus" pitchFamily="2" charset="-78"/>
              </a:rPr>
              <a:t>. </a:t>
            </a:r>
            <a:endParaRPr lang="en-US" sz="2000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ar-SA" sz="2000" dirty="0" smtClean="0">
                <a:cs typeface="B Lotus" pitchFamily="2" charset="-78"/>
              </a:rPr>
              <a:t>کارشناسان نیز به طور کلی توافق دارند که دانش مالی به طور مستقیم با رفتار مالی سودمند وابسته است</a:t>
            </a:r>
            <a:r>
              <a:rPr lang="fa-IR" sz="2000" dirty="0" smtClean="0">
                <a:cs typeface="B Lotus" pitchFamily="2" charset="-78"/>
              </a:rPr>
              <a:t>(11)</a:t>
            </a:r>
            <a:r>
              <a:rPr lang="ar-SA" sz="2000" dirty="0" smtClean="0">
                <a:cs typeface="B Lotus" pitchFamily="2" charset="-78"/>
              </a:rPr>
              <a:t>. </a:t>
            </a:r>
            <a:endParaRPr lang="en-US" sz="2000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ar-SA" sz="2000" dirty="0" smtClean="0">
                <a:cs typeface="B Lotus" pitchFamily="2" charset="-78"/>
              </a:rPr>
              <a:t> سواد مالی به عنوان "توانایی قضاوت آگاهانه و تصمیم گیری در مورد استفاده و مدیریت پول": تعریف شده است</a:t>
            </a:r>
            <a:r>
              <a:rPr lang="fa-IR" sz="2000" dirty="0" smtClean="0">
                <a:cs typeface="B Lotus" pitchFamily="2" charset="-78"/>
              </a:rPr>
              <a:t>(12). </a:t>
            </a:r>
            <a:r>
              <a:rPr lang="ar-SA" sz="2000" dirty="0" smtClean="0">
                <a:cs typeface="B Lotus" pitchFamily="2" charset="-78"/>
              </a:rPr>
              <a:t>به گفته کمیسیون سواد مالی و آموزش و پرورش ایالات متحده، سواد مالی "توانایی قضاوت آگاهانه و اقدامات موثر در خصوص استفاده های فعلی و آینده و مدیریت پول" است</a:t>
            </a:r>
            <a:r>
              <a:rPr lang="fa-IR" sz="2000" dirty="0" smtClean="0">
                <a:cs typeface="B Lotus" pitchFamily="2" charset="-78"/>
              </a:rPr>
              <a:t>(13)</a:t>
            </a:r>
            <a:r>
              <a:rPr lang="ar-SA" sz="2000" dirty="0" smtClean="0">
                <a:cs typeface="B Lotus" pitchFamily="2" charset="-78"/>
              </a:rPr>
              <a:t>. </a:t>
            </a:r>
            <a:endParaRPr lang="en-US" sz="2000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ar-SA" sz="2000" dirty="0" smtClean="0">
                <a:cs typeface="B Lotus" pitchFamily="2" charset="-78"/>
              </a:rPr>
              <a:t> سازمان همکاری و توسعه اقتصادی سواد مالی به عنوان" ترکیبی از درک مصرف کنندگان / سرمایه گذاران از محصولات مالی و مفاهیم مرتبط و و توانایی و اعتماد به نفس در جهت خطرات و فرصت های مالی ، و انتخاب آگاهانه، و دانستن این موضوع که چه کسی برای کمک گرفتن مناسب است و انجام سایر اقدامات موثر برای بهبود مالی." تعریف کرده است</a:t>
            </a:r>
            <a:r>
              <a:rPr lang="fa-IR" sz="2000" dirty="0" smtClean="0">
                <a:cs typeface="B Lotus" pitchFamily="2" charset="-78"/>
              </a:rPr>
              <a:t>(14)</a:t>
            </a:r>
            <a:r>
              <a:rPr lang="ar-SA" sz="2000" dirty="0" smtClean="0">
                <a:cs typeface="B Lotus" pitchFamily="2" charset="-78"/>
              </a:rPr>
              <a:t>.</a:t>
            </a:r>
            <a:endParaRPr lang="en-US" sz="2000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ar-SA" sz="2000" dirty="0" smtClean="0">
                <a:cs typeface="B Lotus" pitchFamily="2" charset="-78"/>
              </a:rPr>
              <a:t>این تعاریف نشان می دهد که سواد مالی شامل افزایش دانش مالی و مهارت و تغییر در رفتار مالی است</a:t>
            </a:r>
            <a:r>
              <a:rPr lang="fa-IR" sz="2000" dirty="0" smtClean="0">
                <a:cs typeface="B Lotus" pitchFamily="2" charset="-78"/>
              </a:rPr>
              <a:t>(15-16)</a:t>
            </a:r>
            <a:endParaRPr lang="en-US" sz="2000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en-US" sz="2000" dirty="0" smtClean="0">
                <a:cs typeface="B Lotus" pitchFamily="2" charset="-78"/>
              </a:rPr>
              <a:t> </a:t>
            </a:r>
          </a:p>
          <a:p>
            <a:pPr algn="just">
              <a:buFont typeface="Wingdings" pitchFamily="2" charset="2"/>
              <a:buChar char=""/>
            </a:pPr>
            <a:endParaRPr lang="en-US" sz="2000" dirty="0">
              <a:cs typeface="B Lotus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5940152" y="1196752"/>
          <a:ext cx="20574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b="0" dirty="0" smtClean="0">
                          <a:cs typeface="B Zar" pitchFamily="2" charset="-78"/>
                        </a:rPr>
                        <a:t>ویژگی افراد کارآفرین(18)</a:t>
                      </a:r>
                      <a:endParaRPr lang="en-US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200" b="0" dirty="0" smtClean="0">
                          <a:cs typeface="B Zar" pitchFamily="2" charset="-78"/>
                        </a:rPr>
                        <a:t>مسئولیت پذیری</a:t>
                      </a:r>
                      <a:endParaRPr lang="en-US" sz="1200" b="0" dirty="0" smtClean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dirty="0" smtClean="0">
                          <a:cs typeface="B Zar" pitchFamily="2" charset="-78"/>
                        </a:rPr>
                        <a:t>مخاطره پذیری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dirty="0" smtClean="0">
                          <a:cs typeface="B Zar" pitchFamily="2" charset="-78"/>
                        </a:rPr>
                        <a:t>منبع</a:t>
                      </a:r>
                      <a:r>
                        <a:rPr lang="fa-IR" sz="1200" b="0" baseline="0" dirty="0" smtClean="0">
                          <a:cs typeface="B Zar" pitchFamily="2" charset="-78"/>
                        </a:rPr>
                        <a:t> اختیارات رسمی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dirty="0" smtClean="0">
                          <a:cs typeface="B Zar" pitchFamily="2" charset="-78"/>
                        </a:rPr>
                        <a:t>نوآوری و خلاقیت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dirty="0" smtClean="0">
                          <a:cs typeface="B Zar" pitchFamily="2" charset="-78"/>
                        </a:rPr>
                        <a:t>توفیق طلبی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dirty="0" smtClean="0">
                          <a:cs typeface="B Zar" pitchFamily="2" charset="-78"/>
                        </a:rPr>
                        <a:t>آرزومندی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dirty="0" smtClean="0">
                          <a:cs typeface="B Zar" pitchFamily="2" charset="-78"/>
                        </a:rPr>
                        <a:t>استقلال</a:t>
                      </a:r>
                      <a:r>
                        <a:rPr lang="fa-IR" sz="1200" b="0" baseline="0" dirty="0" smtClean="0">
                          <a:cs typeface="B Zar" pitchFamily="2" charset="-78"/>
                        </a:rPr>
                        <a:t> طلبی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200" b="0" dirty="0" smtClean="0">
                          <a:cs typeface="B Zar" pitchFamily="2" charset="-78"/>
                        </a:rPr>
                        <a:t>قدرت طلبی</a:t>
                      </a:r>
                      <a:endParaRPr lang="en-US" sz="1200" b="0" dirty="0" smtClean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200" b="0" dirty="0" smtClean="0">
                          <a:cs typeface="B Zar" pitchFamily="2" charset="-78"/>
                        </a:rPr>
                        <a:t>مرکز کنترل درونی</a:t>
                      </a:r>
                      <a:endParaRPr lang="en-US" sz="1200" b="0" dirty="0" smtClean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200" b="0" dirty="0" smtClean="0">
                          <a:cs typeface="B Zar" pitchFamily="2" charset="-78"/>
                        </a:rPr>
                        <a:t>عزت نفس</a:t>
                      </a:r>
                      <a:endParaRPr lang="en-US" sz="1200" b="0" dirty="0" smtClean="0">
                        <a:cs typeface="B Za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75656" y="1268760"/>
          <a:ext cx="2057400" cy="3693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b="0" dirty="0" smtClean="0">
                          <a:cs typeface="B Zar" pitchFamily="2" charset="-78"/>
                        </a:rPr>
                        <a:t>ویژگی افراد باسواد اطلاعاتی(1)</a:t>
                      </a:r>
                      <a:endParaRPr lang="en-US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توانايي تشخيص نياز اطلاعاتي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شناسايي  روشهاي دسترسي به اطلاعات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تدوين استراتژي هاي لازم براي جستجو 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مهارتهاي جستجو ودسترسي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توانايي مقايسه وارزيابي  منابع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سازماندهي، کاربرد و برقراري ارتباط 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ar-SA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نمايش اطلاعات و مشارکت در ايجاد دانش جديد 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a-IR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B Zar" pitchFamily="2" charset="-78"/>
                        </a:rPr>
                        <a:t>تفكر انتقادي </a:t>
                      </a:r>
                      <a:endParaRPr lang="en-US" sz="1200" b="0" dirty="0">
                        <a:cs typeface="B Za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b="1" dirty="0">
                <a:cs typeface="B Lotus" pitchFamily="2" charset="-78"/>
              </a:rPr>
              <a:t>ارتباط سواد اطلاعاتی و </a:t>
            </a:r>
            <a:r>
              <a:rPr lang="fa-IR" sz="3600" b="1" dirty="0" smtClean="0">
                <a:cs typeface="B Lotus" pitchFamily="2" charset="-78"/>
              </a:rPr>
              <a:t>کارآفرینی</a:t>
            </a:r>
            <a:endParaRPr lang="en-US" sz="3600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 rtl="1">
              <a:buFont typeface="Wingdings" pitchFamily="2" charset="2"/>
              <a:buChar char="ü"/>
            </a:pPr>
            <a:r>
              <a:rPr lang="fa-IR" sz="2500" dirty="0">
                <a:cs typeface="B Lotus" pitchFamily="2" charset="-78"/>
              </a:rPr>
              <a:t>ارتباط میان دو مولفه سواد اطلاعاتی و کارآفرینی از دو بعد قابل بررسی است:</a:t>
            </a:r>
            <a:endParaRPr lang="en-US" sz="2500" dirty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sz="2500" dirty="0">
                <a:cs typeface="B Lotus" pitchFamily="2" charset="-78"/>
              </a:rPr>
              <a:t>بررسی نقش و تاثیر سواد اطلاعاتی در رشد و پرورش ویژگی های شخصیتی که از ملزومات کارآفرینی به شمار می ایند مانند خلاقیت،‌ریسک پذیری، توفیق طلبی و استقلال طلبی.</a:t>
            </a:r>
            <a:endParaRPr lang="en-US" sz="2500" dirty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ü"/>
            </a:pPr>
            <a:r>
              <a:rPr lang="fa-IR" sz="2500" dirty="0">
                <a:cs typeface="B Lotus" pitchFamily="2" charset="-78"/>
              </a:rPr>
              <a:t>بررسی نقش سواد اطلاعاتی در فرایند انجام </a:t>
            </a:r>
            <a:r>
              <a:rPr lang="fa-IR" sz="2500" dirty="0" smtClean="0">
                <a:cs typeface="B Lotus" pitchFamily="2" charset="-78"/>
              </a:rPr>
              <a:t>یک </a:t>
            </a:r>
            <a:r>
              <a:rPr lang="fa-IR" sz="2500" dirty="0">
                <a:cs typeface="B Lotus" pitchFamily="2" charset="-78"/>
              </a:rPr>
              <a:t>فعالیت اقتصادی مبتنی بر فناوری های نوین در جامعه اطلاعاتی کنونی و کمک به تحقق  مفهوم اقتصاد دانش محور </a:t>
            </a:r>
            <a:r>
              <a:rPr lang="fa-IR" sz="2500" dirty="0" smtClean="0">
                <a:cs typeface="B Lotus" pitchFamily="2" charset="-78"/>
              </a:rPr>
              <a:t>(19)</a:t>
            </a:r>
            <a:endParaRPr lang="en-US" sz="2500" dirty="0">
              <a:cs typeface="B Lotus" pitchFamily="2" charset="-78"/>
            </a:endParaRPr>
          </a:p>
          <a:p>
            <a:pPr algn="just">
              <a:buFont typeface="Wingdings" pitchFamily="2" charset="2"/>
              <a:buChar char="ü"/>
            </a:pPr>
            <a:endParaRPr lang="en-US" sz="2500" dirty="0">
              <a:cs typeface="B Lotus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28600"/>
            <a:ext cx="8514528" cy="990600"/>
          </a:xfrm>
        </p:spPr>
        <p:txBody>
          <a:bodyPr>
            <a:normAutofit/>
          </a:bodyPr>
          <a:lstStyle/>
          <a:p>
            <a:pPr algn="ctr"/>
            <a:r>
              <a:rPr lang="fa-IR" sz="3600" b="1" dirty="0" smtClean="0">
                <a:cs typeface="B Lotus" pitchFamily="2" charset="-78"/>
              </a:rPr>
              <a:t>نقش سواد اطلاعاتی در تقویت ویژگی‌های کارآفرینانه</a:t>
            </a:r>
            <a:endParaRPr lang="en-US" sz="3600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ü"/>
            </a:pPr>
            <a:r>
              <a:rPr lang="fa-IR" dirty="0" smtClean="0">
                <a:cs typeface="B Lotus" pitchFamily="2" charset="-78"/>
              </a:rPr>
              <a:t>تقویت </a:t>
            </a:r>
            <a:r>
              <a:rPr lang="fa-IR" dirty="0">
                <a:cs typeface="B Lotus" pitchFamily="2" charset="-78"/>
              </a:rPr>
              <a:t>مخاطره پذیری کارآفرینان</a:t>
            </a:r>
            <a:endParaRPr lang="en-US" dirty="0">
              <a:cs typeface="B Lotus" pitchFamily="2" charset="-78"/>
            </a:endParaRPr>
          </a:p>
          <a:p>
            <a:pPr algn="r" rtl="1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تقویت خلاقیت</a:t>
            </a:r>
            <a:endParaRPr lang="en-US" dirty="0">
              <a:cs typeface="B Lotus" pitchFamily="2" charset="-78"/>
            </a:endParaRPr>
          </a:p>
          <a:p>
            <a:pPr algn="r" rtl="1">
              <a:buFont typeface="Wingdings" pitchFamily="2" charset="2"/>
              <a:buChar char="ü"/>
            </a:pPr>
            <a:r>
              <a:rPr lang="fa-IR" dirty="0">
                <a:cs typeface="B Lotus" pitchFamily="2" charset="-78"/>
              </a:rPr>
              <a:t>توفیق طلبی و استقلال طلبی کارآفرینان</a:t>
            </a:r>
            <a:endParaRPr lang="en-US" dirty="0">
              <a:cs typeface="B Lotus" pitchFamily="2" charset="-78"/>
            </a:endParaRPr>
          </a:p>
          <a:p>
            <a:pPr algn="r" rtl="1"/>
            <a:endParaRPr lang="en-US" dirty="0">
              <a:cs typeface="B Zar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3200" b="1" dirty="0" smtClean="0">
                <a:cs typeface="B Lotus" pitchFamily="2" charset="-78"/>
              </a:rPr>
              <a:t>نقش سواد اطلاعاتی در فرایند انجام یک فعالیت اقتصادی مبتنی بر فناوری های نوین</a:t>
            </a:r>
            <a:endParaRPr lang="en-US" sz="3200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pic>
        <p:nvPicPr>
          <p:cNvPr id="1026" name="Picture 2" descr="C:\Users\pournaghi.INTRANET\Desktop\5b5440be69a43fb0dc8e046cd0fb085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628799"/>
            <a:ext cx="4104456" cy="50372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28600"/>
            <a:ext cx="8892480" cy="990600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cs typeface="B Zar" pitchFamily="2" charset="-78"/>
              </a:rPr>
              <a:t>اهمیت و ضرورت سواد اطلاعاتی در کارآفرینی و اقتصاد</a:t>
            </a:r>
            <a:endParaRPr lang="en-US" dirty="0"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در قرن بیست و یکم موفقیت اقتصادی ازآن مللی است  که به جوامعی یادگیرنده بدل شوند و تحقق این امر در صورتی امکانپذیر است که تعهد و عزمی ملی برای آموزش تمام عمر از طریق تعلیم و تربیت اثربخش حکمفرما شود.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امروزه ایجاد برنامه ها و دوره های نظام مند سواد اطلاعاتی در بسیاری از نقاط جهان در اولویت است . این دوره  ها با اهداف ذیل برگزار می گردند: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پرورش فراگیران تمام عمر 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پشتیبانی از افراد در فراگیری خودرهبرانه در تمام زمینه ها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پرورش تفکر انتقادی  و ایجاد چارچوبی برای فراگیری نحوه یادگیری،‌ و فراهم آوری مبنایی برای رشد مستمر در تمام زمینه های شغلی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ارائه شهروندانی به جامعه که بتوانند در تمام نقش ها و زمینه های زندگی آگاهانه عمل کنند.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r>
              <a:rPr lang="fa-IR" dirty="0" smtClean="0">
                <a:cs typeface="B Lotus" pitchFamily="2" charset="-78"/>
              </a:rPr>
              <a:t>افزایش قابلیت های تصمیم گیری های استراتژیک توسط افراد(19)</a:t>
            </a:r>
            <a:endParaRPr lang="en-US" dirty="0" smtClean="0">
              <a:cs typeface="B Lotus" pitchFamily="2" charset="-78"/>
            </a:endParaRPr>
          </a:p>
          <a:p>
            <a:pPr algn="just" rtl="1">
              <a:buFont typeface="Wingdings" pitchFamily="2" charset="2"/>
              <a:buChar char=""/>
            </a:pPr>
            <a:endParaRPr lang="en-US" dirty="0">
              <a:cs typeface="B Lotus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Lotus" pitchFamily="2" charset="-78"/>
              </a:rPr>
              <a:t>نتیجه‌گیری</a:t>
            </a:r>
            <a:endParaRPr lang="en-US" sz="3600" b="1" dirty="0">
              <a:cs typeface="B Lotus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Lotus" pitchFamily="2" charset="-78"/>
              </a:rPr>
              <a:t>جمع بندی</a:t>
            </a:r>
            <a:endParaRPr lang="en-US" sz="3600" b="1" dirty="0">
              <a:cs typeface="B Lotus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ar-SA" sz="2400" dirty="0" smtClean="0">
                <a:cs typeface="B Lotus" pitchFamily="2" charset="-78"/>
              </a:rPr>
              <a:t>آن چه در مورد آموزش و آموختن سواد اطلاعاتی اهمیت دارد، آن است که این امر باید در بافت و بطن فعالیت­های حرفه­ای و در فضایی کاربردی انجام شود. </a:t>
            </a:r>
            <a:endParaRPr lang="en-US" sz="2400" dirty="0" smtClean="0">
              <a:cs typeface="B Lotus" pitchFamily="2" charset="-78"/>
            </a:endParaRPr>
          </a:p>
          <a:p>
            <a:pPr algn="ctr" rtl="1">
              <a:buNone/>
            </a:pPr>
            <a:r>
              <a:rPr lang="fa-IR" sz="2400" b="1" dirty="0" smtClean="0">
                <a:cs typeface="B Lotus" pitchFamily="2" charset="-78"/>
              </a:rPr>
              <a:t>آموزش غیر رسمی</a:t>
            </a:r>
            <a:r>
              <a:rPr lang="fa-IR" sz="2400" dirty="0" smtClean="0">
                <a:cs typeface="B Lotus" pitchFamily="2" charset="-78"/>
              </a:rPr>
              <a:t>(خانواده، مهدکودک، کتابخانه ها،‌موزه های علم و فناوری، ...)</a:t>
            </a:r>
          </a:p>
          <a:p>
            <a:pPr algn="ctr" rtl="1">
              <a:buNone/>
            </a:pPr>
            <a:r>
              <a:rPr lang="fa-IR" sz="2400" b="1" dirty="0" smtClean="0">
                <a:cs typeface="B Lotus" pitchFamily="2" charset="-78"/>
              </a:rPr>
              <a:t>آموزش رسمی</a:t>
            </a:r>
          </a:p>
          <a:p>
            <a:pPr algn="ctr" rtl="1">
              <a:buNone/>
            </a:pPr>
            <a:r>
              <a:rPr lang="fa-IR" sz="2400" b="1" dirty="0" smtClean="0">
                <a:cs typeface="B Lotus" pitchFamily="2" charset="-78"/>
              </a:rPr>
              <a:t>آموزش آکادمیک</a:t>
            </a:r>
            <a:r>
              <a:rPr lang="fa-IR" sz="2400" dirty="0" smtClean="0">
                <a:cs typeface="B Lotus" pitchFamily="2" charset="-78"/>
              </a:rPr>
              <a:t>(تدریس دروس با رویکرد کارآفرینانه، ارائه درس سواد اطلاعاتی)</a:t>
            </a:r>
          </a:p>
          <a:p>
            <a:pPr algn="ctr" rtl="1">
              <a:buNone/>
            </a:pPr>
            <a:r>
              <a:rPr lang="fa-IR" sz="2400" dirty="0" smtClean="0">
                <a:cs typeface="B Lotus" pitchFamily="2" charset="-78"/>
              </a:rPr>
              <a:t>در </a:t>
            </a:r>
            <a:r>
              <a:rPr lang="fa-IR" sz="2400" b="1" dirty="0" smtClean="0">
                <a:cs typeface="B Lotus" pitchFamily="2" charset="-78"/>
              </a:rPr>
              <a:t>بافت تخصصی و مهارتی </a:t>
            </a:r>
            <a:r>
              <a:rPr lang="fa-IR" sz="2400" dirty="0" smtClean="0">
                <a:cs typeface="B Lotus" pitchFamily="2" charset="-78"/>
              </a:rPr>
              <a:t>افراد متناسب با نیاز آنها آموزش داده شود.(خصوصا برای بیسوادان و کم سوادان)</a:t>
            </a:r>
          </a:p>
          <a:p>
            <a:pPr algn="ctr" rtl="1">
              <a:buNone/>
            </a:pPr>
            <a:r>
              <a:rPr lang="fa-IR" sz="2400" dirty="0" smtClean="0">
                <a:cs typeface="B Lotus" pitchFamily="2" charset="-78"/>
              </a:rPr>
              <a:t>‌</a:t>
            </a:r>
            <a:r>
              <a:rPr lang="ar-SA" sz="2400" dirty="0" smtClean="0">
                <a:cs typeface="B Lotus" pitchFamily="2" charset="-78"/>
              </a:rPr>
              <a:t>خلاصه کلام آن که آموزش سواد اطلاعاتی باید به نیازهای عینی و کاربردی همه بخش­های جامعه پاسخ گوید</a:t>
            </a:r>
            <a:r>
              <a:rPr lang="fa-IR" sz="2400" dirty="0" smtClean="0">
                <a:cs typeface="B Lotus" pitchFamily="2" charset="-78"/>
              </a:rPr>
              <a:t>.</a:t>
            </a:r>
            <a:endParaRPr lang="en-US" sz="2400" dirty="0" smtClean="0">
              <a:cs typeface="B Lotus" pitchFamily="2" charset="-78"/>
            </a:endParaRPr>
          </a:p>
          <a:p>
            <a:pPr>
              <a:buNone/>
            </a:pPr>
            <a:endParaRPr lang="en-US" sz="2400" dirty="0">
              <a:cs typeface="B Lotus" pitchFamily="2" charset="-7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251</TotalTime>
  <Words>748</Words>
  <Application>Microsoft Office PowerPoint</Application>
  <PresentationFormat>On-screen Show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Median</vt:lpstr>
      <vt:lpstr>نقش سواد اطلاعاتی در توسعه کارآفرینی</vt:lpstr>
      <vt:lpstr>سواد اطلاعاتی</vt:lpstr>
      <vt:lpstr>Slide 3</vt:lpstr>
      <vt:lpstr>كاركردهاي سواد اطلاعاتي(3)</vt:lpstr>
      <vt:lpstr>اهميت سواد اطلاعاتي در زندگي شخصي و شغلي</vt:lpstr>
      <vt:lpstr>کارآفرین</vt:lpstr>
      <vt:lpstr>سواد مالی و کارآفرینی</vt:lpstr>
      <vt:lpstr>Slide 8</vt:lpstr>
      <vt:lpstr>ارتباط سواد اطلاعاتی و کارآفرینی</vt:lpstr>
      <vt:lpstr>نقش سواد اطلاعاتی در تقویت ویژگی‌های کارآفرینانه</vt:lpstr>
      <vt:lpstr>نقش سواد اطلاعاتی در فرایند انجام یک فعالیت اقتصادی مبتنی بر فناوری های نوین</vt:lpstr>
      <vt:lpstr>اهمیت و ضرورت سواد اطلاعاتی در کارآفرینی و اقتصاد</vt:lpstr>
      <vt:lpstr>نتیجه‌گیری</vt:lpstr>
      <vt:lpstr>جمع بندی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pournaghi</dc:creator>
  <cp:lastModifiedBy>toghanipour</cp:lastModifiedBy>
  <cp:revision>29</cp:revision>
  <dcterms:created xsi:type="dcterms:W3CDTF">2015-05-20T05:04:38Z</dcterms:created>
  <dcterms:modified xsi:type="dcterms:W3CDTF">2015-05-27T05:15:44Z</dcterms:modified>
</cp:coreProperties>
</file>